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2"/>
  </p:notesMasterIdLst>
  <p:sldIdLst>
    <p:sldId id="256" r:id="rId3"/>
    <p:sldId id="258" r:id="rId4"/>
    <p:sldId id="257" r:id="rId5"/>
    <p:sldId id="259" r:id="rId6"/>
    <p:sldId id="261" r:id="rId7"/>
    <p:sldId id="279" r:id="rId8"/>
    <p:sldId id="332" r:id="rId9"/>
    <p:sldId id="333" r:id="rId10"/>
    <p:sldId id="280" r:id="rId11"/>
    <p:sldId id="275" r:id="rId12"/>
    <p:sldId id="282" r:id="rId13"/>
    <p:sldId id="283" r:id="rId14"/>
    <p:sldId id="285" r:id="rId15"/>
    <p:sldId id="334" r:id="rId16"/>
    <p:sldId id="330" r:id="rId17"/>
    <p:sldId id="267" r:id="rId18"/>
    <p:sldId id="270" r:id="rId19"/>
    <p:sldId id="269" r:id="rId20"/>
    <p:sldId id="33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B183"/>
    <a:srgbClr val="F7F8FA"/>
    <a:srgbClr val="FFE699"/>
    <a:srgbClr val="F4CFDA"/>
    <a:srgbClr val="705154"/>
    <a:srgbClr val="76505E"/>
    <a:srgbClr val="B2AEAE"/>
    <a:srgbClr val="9DC3E6"/>
    <a:srgbClr val="DF361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16BFF9-A49C-4BC4-84A7-03B41C300B93}" v="1540" dt="2025-03-17T09:00:42.7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טל גאון" userId="4c6964e9-dd5e-4d97-8431-04800ee50216" providerId="ADAL" clId="{840D7CB4-E427-49A8-8318-288A66115B36}"/>
    <pc:docChg chg="undo custSel addSld delSld modSld">
      <pc:chgData name="טל גאון" userId="4c6964e9-dd5e-4d97-8431-04800ee50216" providerId="ADAL" clId="{840D7CB4-E427-49A8-8318-288A66115B36}" dt="2024-04-11T14:34:06.896" v="2627" actId="1076"/>
      <pc:docMkLst>
        <pc:docMk/>
      </pc:docMkLst>
      <pc:sldChg chg="modNotesTx">
        <pc:chgData name="טל גאון" userId="4c6964e9-dd5e-4d97-8431-04800ee50216" providerId="ADAL" clId="{840D7CB4-E427-49A8-8318-288A66115B36}" dt="2024-04-08T17:14:43.507" v="2471" actId="20577"/>
        <pc:sldMkLst>
          <pc:docMk/>
          <pc:sldMk cId="3187435298" sldId="258"/>
        </pc:sldMkLst>
      </pc:sldChg>
      <pc:sldChg chg="modNotesTx">
        <pc:chgData name="טל גאון" userId="4c6964e9-dd5e-4d97-8431-04800ee50216" providerId="ADAL" clId="{840D7CB4-E427-49A8-8318-288A66115B36}" dt="2024-04-08T15:32:38.615" v="2345" actId="20577"/>
        <pc:sldMkLst>
          <pc:docMk/>
          <pc:sldMk cId="2067786768" sldId="259"/>
        </pc:sldMkLst>
      </pc:sldChg>
      <pc:sldChg chg="modNotesTx">
        <pc:chgData name="טל גאון" userId="4c6964e9-dd5e-4d97-8431-04800ee50216" providerId="ADAL" clId="{840D7CB4-E427-49A8-8318-288A66115B36}" dt="2024-04-08T15:33:51.014" v="2370" actId="20577"/>
        <pc:sldMkLst>
          <pc:docMk/>
          <pc:sldMk cId="3189166017" sldId="261"/>
        </pc:sldMkLst>
      </pc:sldChg>
      <pc:sldChg chg="modSp mod">
        <pc:chgData name="טל גאון" userId="4c6964e9-dd5e-4d97-8431-04800ee50216" providerId="ADAL" clId="{840D7CB4-E427-49A8-8318-288A66115B36}" dt="2024-04-08T18:16:52.981" v="2477" actId="20577"/>
        <pc:sldMkLst>
          <pc:docMk/>
          <pc:sldMk cId="2121493974" sldId="267"/>
        </pc:sldMkLst>
      </pc:sldChg>
      <pc:sldChg chg="modNotesTx">
        <pc:chgData name="טל גאון" userId="4c6964e9-dd5e-4d97-8431-04800ee50216" providerId="ADAL" clId="{840D7CB4-E427-49A8-8318-288A66115B36}" dt="2024-04-08T18:18:00.269" v="2482" actId="782"/>
        <pc:sldMkLst>
          <pc:docMk/>
          <pc:sldMk cId="3635257570" sldId="269"/>
        </pc:sldMkLst>
      </pc:sldChg>
      <pc:sldChg chg="add del mod modShow">
        <pc:chgData name="טל גאון" userId="4c6964e9-dd5e-4d97-8431-04800ee50216" providerId="ADAL" clId="{840D7CB4-E427-49A8-8318-288A66115B36}" dt="2024-04-08T18:17:06.738" v="2480" actId="729"/>
        <pc:sldMkLst>
          <pc:docMk/>
          <pc:sldMk cId="92818928" sldId="270"/>
        </pc:sldMkLst>
      </pc:sldChg>
      <pc:sldChg chg="addSp delSp modSp new del mod">
        <pc:chgData name="טל גאון" userId="4c6964e9-dd5e-4d97-8431-04800ee50216" providerId="ADAL" clId="{840D7CB4-E427-49A8-8318-288A66115B36}" dt="2024-04-08T16:45:03.822" v="2462" actId="2696"/>
        <pc:sldMkLst>
          <pc:docMk/>
          <pc:sldMk cId="1562246872" sldId="278"/>
        </pc:sldMkLst>
      </pc:sldChg>
      <pc:sldChg chg="modSp new del mod">
        <pc:chgData name="טל גאון" userId="4c6964e9-dd5e-4d97-8431-04800ee50216" providerId="ADAL" clId="{840D7CB4-E427-49A8-8318-288A66115B36}" dt="2024-04-04T06:37:40.006" v="15" actId="2696"/>
        <pc:sldMkLst>
          <pc:docMk/>
          <pc:sldMk cId="3606247568" sldId="278"/>
        </pc:sldMkLst>
      </pc:sldChg>
      <pc:sldChg chg="addSp delSp modSp new mod modNotesTx">
        <pc:chgData name="טל גאון" userId="4c6964e9-dd5e-4d97-8431-04800ee50216" providerId="ADAL" clId="{840D7CB4-E427-49A8-8318-288A66115B36}" dt="2024-04-11T06:40:09.257" v="2581" actId="20577"/>
        <pc:sldMkLst>
          <pc:docMk/>
          <pc:sldMk cId="756475078" sldId="279"/>
        </pc:sldMkLst>
      </pc:sldChg>
      <pc:sldChg chg="addSp modSp new mod modShow modNotesTx">
        <pc:chgData name="טל גאון" userId="4c6964e9-dd5e-4d97-8431-04800ee50216" providerId="ADAL" clId="{840D7CB4-E427-49A8-8318-288A66115B36}" dt="2024-04-11T06:39:44.968" v="2577" actId="1076"/>
        <pc:sldMkLst>
          <pc:docMk/>
          <pc:sldMk cId="2797476288" sldId="280"/>
        </pc:sldMkLst>
      </pc:sldChg>
      <pc:sldChg chg="modSp new mod">
        <pc:chgData name="טל גאון" userId="4c6964e9-dd5e-4d97-8431-04800ee50216" providerId="ADAL" clId="{840D7CB4-E427-49A8-8318-288A66115B36}" dt="2024-04-04T12:56:35.233" v="73" actId="20577"/>
        <pc:sldMkLst>
          <pc:docMk/>
          <pc:sldMk cId="2056309503" sldId="281"/>
        </pc:sldMkLst>
      </pc:sldChg>
      <pc:sldChg chg="addSp delSp modSp mod modNotesTx">
        <pc:chgData name="טל גאון" userId="4c6964e9-dd5e-4d97-8431-04800ee50216" providerId="ADAL" clId="{840D7CB4-E427-49A8-8318-288A66115B36}" dt="2024-04-11T14:34:06.896" v="2627" actId="1076"/>
        <pc:sldMkLst>
          <pc:docMk/>
          <pc:sldMk cId="2315999480" sldId="286"/>
        </pc:sldMkLst>
      </pc:sldChg>
      <pc:sldChg chg="addSp delSp modSp new mod">
        <pc:chgData name="טל גאון" userId="4c6964e9-dd5e-4d97-8431-04800ee50216" providerId="ADAL" clId="{840D7CB4-E427-49A8-8318-288A66115B36}" dt="2024-04-11T14:17:18.811" v="2614" actId="1076"/>
        <pc:sldMkLst>
          <pc:docMk/>
          <pc:sldMk cId="3828841601" sldId="332"/>
        </pc:sldMkLst>
      </pc:sldChg>
    </pc:docChg>
  </pc:docChgLst>
  <pc:docChgLst>
    <pc:chgData name="יובל גבאי" userId="eef0e6f4-53cd-4b50-a6b4-5b6e28795071" providerId="ADAL" clId="{D516BFF9-A49C-4BC4-84A7-03B41C300B93}"/>
    <pc:docChg chg="undo redo custSel addSld delSld modSld sldOrd">
      <pc:chgData name="יובל גבאי" userId="eef0e6f4-53cd-4b50-a6b4-5b6e28795071" providerId="ADAL" clId="{D516BFF9-A49C-4BC4-84A7-03B41C300B93}" dt="2025-03-17T09:00:42.791" v="7330" actId="20577"/>
      <pc:docMkLst>
        <pc:docMk/>
      </pc:docMkLst>
      <pc:sldChg chg="addSp delSp modSp new mod ord setBg addAnim modAnim setClrOvrMap modNotesTx">
        <pc:chgData name="יובל גבאי" userId="eef0e6f4-53cd-4b50-a6b4-5b6e28795071" providerId="ADAL" clId="{D516BFF9-A49C-4BC4-84A7-03B41C300B93}" dt="2025-03-17T09:00:42.791" v="7330" actId="20577"/>
        <pc:sldMkLst>
          <pc:docMk/>
          <pc:sldMk cId="2040828227" sldId="256"/>
        </pc:sldMkLst>
        <pc:spChg chg="mod">
          <ac:chgData name="יובל גבאי" userId="eef0e6f4-53cd-4b50-a6b4-5b6e28795071" providerId="ADAL" clId="{D516BFF9-A49C-4BC4-84A7-03B41C300B93}" dt="2025-03-17T09:00:42.791" v="7330" actId="20577"/>
          <ac:spMkLst>
            <pc:docMk/>
            <pc:sldMk cId="2040828227" sldId="256"/>
            <ac:spMk id="3" creationId="{31CB9ABB-CC0F-13DF-2D65-463C2171044B}"/>
          </ac:spMkLst>
        </pc:spChg>
      </pc:sldChg>
      <pc:sldChg chg="addSp delSp modSp new mod ord">
        <pc:chgData name="יובל גבאי" userId="eef0e6f4-53cd-4b50-a6b4-5b6e28795071" providerId="ADAL" clId="{D516BFF9-A49C-4BC4-84A7-03B41C300B93}" dt="2024-04-08T08:48:26.549" v="3453" actId="478"/>
        <pc:sldMkLst>
          <pc:docMk/>
          <pc:sldMk cId="1168492271" sldId="257"/>
        </pc:sldMkLst>
      </pc:sldChg>
      <pc:sldChg chg="addSp delSp modSp new mod modNotesTx">
        <pc:chgData name="יובל גבאי" userId="eef0e6f4-53cd-4b50-a6b4-5b6e28795071" providerId="ADAL" clId="{D516BFF9-A49C-4BC4-84A7-03B41C300B93}" dt="2024-04-11T18:44:51.789" v="6627" actId="1440"/>
        <pc:sldMkLst>
          <pc:docMk/>
          <pc:sldMk cId="3187435298" sldId="258"/>
        </pc:sldMkLst>
      </pc:sldChg>
      <pc:sldChg chg="addSp delSp modSp new mod modNotesTx">
        <pc:chgData name="יובל גבאי" userId="eef0e6f4-53cd-4b50-a6b4-5b6e28795071" providerId="ADAL" clId="{D516BFF9-A49C-4BC4-84A7-03B41C300B93}" dt="2024-04-11T18:42:59.483" v="6605" actId="21"/>
        <pc:sldMkLst>
          <pc:docMk/>
          <pc:sldMk cId="2067786768" sldId="259"/>
        </pc:sldMkLst>
      </pc:sldChg>
      <pc:sldChg chg="modSp new del mod">
        <pc:chgData name="יובל גבאי" userId="eef0e6f4-53cd-4b50-a6b4-5b6e28795071" providerId="ADAL" clId="{D516BFF9-A49C-4BC4-84A7-03B41C300B93}" dt="2024-04-04T18:48:14.296" v="2558" actId="47"/>
        <pc:sldMkLst>
          <pc:docMk/>
          <pc:sldMk cId="3075146415" sldId="260"/>
        </pc:sldMkLst>
      </pc:sldChg>
      <pc:sldChg chg="addSp delSp modSp new mod ord modNotesTx">
        <pc:chgData name="יובל גבאי" userId="eef0e6f4-53cd-4b50-a6b4-5b6e28795071" providerId="ADAL" clId="{D516BFF9-A49C-4BC4-84A7-03B41C300B93}" dt="2024-04-11T13:18:03.470" v="5664" actId="478"/>
        <pc:sldMkLst>
          <pc:docMk/>
          <pc:sldMk cId="3189166017" sldId="261"/>
        </pc:sldMkLst>
      </pc:sldChg>
      <pc:sldChg chg="addSp delSp modSp add del mod ord modNotesTx">
        <pc:chgData name="יובל גבאי" userId="eef0e6f4-53cd-4b50-a6b4-5b6e28795071" providerId="ADAL" clId="{D516BFF9-A49C-4BC4-84A7-03B41C300B93}" dt="2024-04-08T08:36:17.662" v="3384" actId="47"/>
        <pc:sldMkLst>
          <pc:docMk/>
          <pc:sldMk cId="2943360818" sldId="262"/>
        </pc:sldMkLst>
      </pc:sldChg>
      <pc:sldChg chg="addSp modSp new del mod modNotesTx">
        <pc:chgData name="יובל גבאי" userId="eef0e6f4-53cd-4b50-a6b4-5b6e28795071" providerId="ADAL" clId="{D516BFF9-A49C-4BC4-84A7-03B41C300B93}" dt="2024-04-08T08:33:18.903" v="3374" actId="47"/>
        <pc:sldMkLst>
          <pc:docMk/>
          <pc:sldMk cId="3389192944" sldId="263"/>
        </pc:sldMkLst>
      </pc:sldChg>
      <pc:sldChg chg="modSp add del mod ord">
        <pc:chgData name="יובל גבאי" userId="eef0e6f4-53cd-4b50-a6b4-5b6e28795071" providerId="ADAL" clId="{D516BFF9-A49C-4BC4-84A7-03B41C300B93}" dt="2024-04-04T20:10:51.800" v="3019" actId="47"/>
        <pc:sldMkLst>
          <pc:docMk/>
          <pc:sldMk cId="565426358" sldId="264"/>
        </pc:sldMkLst>
      </pc:sldChg>
      <pc:sldChg chg="modSp add del mod">
        <pc:chgData name="יובל גבאי" userId="eef0e6f4-53cd-4b50-a6b4-5b6e28795071" providerId="ADAL" clId="{D516BFF9-A49C-4BC4-84A7-03B41C300B93}" dt="2024-04-04T20:10:54.758" v="3020" actId="47"/>
        <pc:sldMkLst>
          <pc:docMk/>
          <pc:sldMk cId="2921209217" sldId="265"/>
        </pc:sldMkLst>
      </pc:sldChg>
      <pc:sldChg chg="addSp delSp modSp add del mod">
        <pc:chgData name="יובל גבאי" userId="eef0e6f4-53cd-4b50-a6b4-5b6e28795071" providerId="ADAL" clId="{D516BFF9-A49C-4BC4-84A7-03B41C300B93}" dt="2024-04-08T08:33:38.461" v="3375" actId="47"/>
        <pc:sldMkLst>
          <pc:docMk/>
          <pc:sldMk cId="2010923519" sldId="266"/>
        </pc:sldMkLst>
      </pc:sldChg>
      <pc:sldChg chg="addSp delSp modSp new mod ord modShow">
        <pc:chgData name="יובל גבאי" userId="eef0e6f4-53cd-4b50-a6b4-5b6e28795071" providerId="ADAL" clId="{D516BFF9-A49C-4BC4-84A7-03B41C300B93}" dt="2024-04-12T06:31:20.476" v="6652" actId="729"/>
        <pc:sldMkLst>
          <pc:docMk/>
          <pc:sldMk cId="2121493974" sldId="267"/>
        </pc:sldMkLst>
      </pc:sldChg>
      <pc:sldChg chg="addSp delSp modSp new del mod">
        <pc:chgData name="יובל גבאי" userId="eef0e6f4-53cd-4b50-a6b4-5b6e28795071" providerId="ADAL" clId="{D516BFF9-A49C-4BC4-84A7-03B41C300B93}" dt="2024-04-08T08:51:30.199" v="3490" actId="47"/>
        <pc:sldMkLst>
          <pc:docMk/>
          <pc:sldMk cId="693806412" sldId="268"/>
        </pc:sldMkLst>
      </pc:sldChg>
      <pc:sldChg chg="addSp delSp modSp new mod modNotesTx">
        <pc:chgData name="יובל גבאי" userId="eef0e6f4-53cd-4b50-a6b4-5b6e28795071" providerId="ADAL" clId="{D516BFF9-A49C-4BC4-84A7-03B41C300B93}" dt="2024-04-12T06:42:35.553" v="7298" actId="20577"/>
        <pc:sldMkLst>
          <pc:docMk/>
          <pc:sldMk cId="3635257570" sldId="269"/>
        </pc:sldMkLst>
      </pc:sldChg>
      <pc:sldChg chg="addSp delSp modSp add mod ord">
        <pc:chgData name="יובל גבאי" userId="eef0e6f4-53cd-4b50-a6b4-5b6e28795071" providerId="ADAL" clId="{D516BFF9-A49C-4BC4-84A7-03B41C300B93}" dt="2024-04-09T06:01:20.725" v="5314" actId="478"/>
        <pc:sldMkLst>
          <pc:docMk/>
          <pc:sldMk cId="92818928" sldId="270"/>
        </pc:sldMkLst>
      </pc:sldChg>
      <pc:sldChg chg="addSp delSp modSp add del mod">
        <pc:chgData name="יובל גבאי" userId="eef0e6f4-53cd-4b50-a6b4-5b6e28795071" providerId="ADAL" clId="{D516BFF9-A49C-4BC4-84A7-03B41C300B93}" dt="2024-04-08T08:38:02.789" v="3402" actId="47"/>
        <pc:sldMkLst>
          <pc:docMk/>
          <pc:sldMk cId="617178267" sldId="271"/>
        </pc:sldMkLst>
      </pc:sldChg>
      <pc:sldChg chg="addSp delSp modSp add del mod">
        <pc:chgData name="יובל גבאי" userId="eef0e6f4-53cd-4b50-a6b4-5b6e28795071" providerId="ADAL" clId="{D516BFF9-A49C-4BC4-84A7-03B41C300B93}" dt="2024-04-08T08:38:12.062" v="3403" actId="47"/>
        <pc:sldMkLst>
          <pc:docMk/>
          <pc:sldMk cId="530538506" sldId="272"/>
        </pc:sldMkLst>
      </pc:sldChg>
      <pc:sldChg chg="addSp delSp modSp add del mod">
        <pc:chgData name="יובל גבאי" userId="eef0e6f4-53cd-4b50-a6b4-5b6e28795071" providerId="ADAL" clId="{D516BFF9-A49C-4BC4-84A7-03B41C300B93}" dt="2024-04-08T08:38:26.093" v="3404" actId="47"/>
        <pc:sldMkLst>
          <pc:docMk/>
          <pc:sldMk cId="40028629" sldId="273"/>
        </pc:sldMkLst>
      </pc:sldChg>
      <pc:sldChg chg="addSp delSp modSp add del mod">
        <pc:chgData name="יובל גבאי" userId="eef0e6f4-53cd-4b50-a6b4-5b6e28795071" providerId="ADAL" clId="{D516BFF9-A49C-4BC4-84A7-03B41C300B93}" dt="2024-04-08T08:38:30.695" v="3405" actId="47"/>
        <pc:sldMkLst>
          <pc:docMk/>
          <pc:sldMk cId="1926308959" sldId="274"/>
        </pc:sldMkLst>
      </pc:sldChg>
      <pc:sldChg chg="addSp delSp modSp add mod modAnim modNotesTx">
        <pc:chgData name="יובל גבאי" userId="eef0e6f4-53cd-4b50-a6b4-5b6e28795071" providerId="ADAL" clId="{D516BFF9-A49C-4BC4-84A7-03B41C300B93}" dt="2024-04-11T13:27:11.896" v="5736" actId="20577"/>
        <pc:sldMkLst>
          <pc:docMk/>
          <pc:sldMk cId="675548696" sldId="275"/>
        </pc:sldMkLst>
      </pc:sldChg>
      <pc:sldChg chg="addSp modSp new del mod">
        <pc:chgData name="יובל גבאי" userId="eef0e6f4-53cd-4b50-a6b4-5b6e28795071" providerId="ADAL" clId="{D516BFF9-A49C-4BC4-84A7-03B41C300B93}" dt="2024-04-04T20:06:41.133" v="2983" actId="47"/>
        <pc:sldMkLst>
          <pc:docMk/>
          <pc:sldMk cId="2334049501" sldId="276"/>
        </pc:sldMkLst>
      </pc:sldChg>
      <pc:sldChg chg="addSp delSp modSp new del mod">
        <pc:chgData name="יובל גבאי" userId="eef0e6f4-53cd-4b50-a6b4-5b6e28795071" providerId="ADAL" clId="{D516BFF9-A49C-4BC4-84A7-03B41C300B93}" dt="2024-04-08T08:36:42.637" v="3393" actId="47"/>
        <pc:sldMkLst>
          <pc:docMk/>
          <pc:sldMk cId="2764772574" sldId="277"/>
        </pc:sldMkLst>
      </pc:sldChg>
      <pc:sldChg chg="addSp modSp mod">
        <pc:chgData name="יובל גבאי" userId="eef0e6f4-53cd-4b50-a6b4-5b6e28795071" providerId="ADAL" clId="{D516BFF9-A49C-4BC4-84A7-03B41C300B93}" dt="2024-04-08T08:50:23.719" v="3478"/>
        <pc:sldMkLst>
          <pc:docMk/>
          <pc:sldMk cId="1562246872" sldId="278"/>
        </pc:sldMkLst>
      </pc:sldChg>
      <pc:sldChg chg="modSp new del mod">
        <pc:chgData name="יובל גבאי" userId="eef0e6f4-53cd-4b50-a6b4-5b6e28795071" providerId="ADAL" clId="{D516BFF9-A49C-4BC4-84A7-03B41C300B93}" dt="2024-04-03T19:23:16.752" v="1472" actId="47"/>
        <pc:sldMkLst>
          <pc:docMk/>
          <pc:sldMk cId="2227124476" sldId="278"/>
        </pc:sldMkLst>
      </pc:sldChg>
      <pc:sldChg chg="modSp add del mod ord">
        <pc:chgData name="יובל גבאי" userId="eef0e6f4-53cd-4b50-a6b4-5b6e28795071" providerId="ADAL" clId="{D516BFF9-A49C-4BC4-84A7-03B41C300B93}" dt="2024-03-20T16:46:55.036" v="1061" actId="47"/>
        <pc:sldMkLst>
          <pc:docMk/>
          <pc:sldMk cId="2580984701" sldId="278"/>
        </pc:sldMkLst>
      </pc:sldChg>
      <pc:sldChg chg="addSp delSp modSp mod modNotesTx">
        <pc:chgData name="יובל גבאי" userId="eef0e6f4-53cd-4b50-a6b4-5b6e28795071" providerId="ADAL" clId="{D516BFF9-A49C-4BC4-84A7-03B41C300B93}" dt="2024-04-11T13:18:00.875" v="5663" actId="478"/>
        <pc:sldMkLst>
          <pc:docMk/>
          <pc:sldMk cId="756475078" sldId="279"/>
        </pc:sldMkLst>
      </pc:sldChg>
      <pc:sldChg chg="addSp delSp modSp mod">
        <pc:chgData name="יובל גבאי" userId="eef0e6f4-53cd-4b50-a6b4-5b6e28795071" providerId="ADAL" clId="{D516BFF9-A49C-4BC4-84A7-03B41C300B93}" dt="2024-04-09T06:27:22.982" v="5517"/>
        <pc:sldMkLst>
          <pc:docMk/>
          <pc:sldMk cId="2797476288" sldId="280"/>
        </pc:sldMkLst>
      </pc:sldChg>
      <pc:sldChg chg="modSp add del mod ord">
        <pc:chgData name="יובל גבאי" userId="eef0e6f4-53cd-4b50-a6b4-5b6e28795071" providerId="ADAL" clId="{D516BFF9-A49C-4BC4-84A7-03B41C300B93}" dt="2024-04-04T20:07:02.005" v="2986" actId="47"/>
        <pc:sldMkLst>
          <pc:docMk/>
          <pc:sldMk cId="2056309503" sldId="281"/>
        </pc:sldMkLst>
      </pc:sldChg>
      <pc:sldChg chg="addSp delSp modSp add mod modNotesTx">
        <pc:chgData name="יובל גבאי" userId="eef0e6f4-53cd-4b50-a6b4-5b6e28795071" providerId="ADAL" clId="{D516BFF9-A49C-4BC4-84A7-03B41C300B93}" dt="2024-04-11T13:59:04.880" v="6052" actId="20577"/>
        <pc:sldMkLst>
          <pc:docMk/>
          <pc:sldMk cId="3063712520" sldId="282"/>
        </pc:sldMkLst>
      </pc:sldChg>
      <pc:sldChg chg="addSp delSp modSp add del mod modNotesTx">
        <pc:chgData name="יובל גבאי" userId="eef0e6f4-53cd-4b50-a6b4-5b6e28795071" providerId="ADAL" clId="{D516BFF9-A49C-4BC4-84A7-03B41C300B93}" dt="2024-04-11T13:59:22.372" v="6059" actId="20577"/>
        <pc:sldMkLst>
          <pc:docMk/>
          <pc:sldMk cId="626239019" sldId="283"/>
        </pc:sldMkLst>
      </pc:sldChg>
      <pc:sldChg chg="addSp delSp modSp new add del mod modNotesTx">
        <pc:chgData name="יובל גבאי" userId="eef0e6f4-53cd-4b50-a6b4-5b6e28795071" providerId="ADAL" clId="{D516BFF9-A49C-4BC4-84A7-03B41C300B93}" dt="2024-04-04T19:58:03.680" v="2903" actId="47"/>
        <pc:sldMkLst>
          <pc:docMk/>
          <pc:sldMk cId="3236416118" sldId="284"/>
        </pc:sldMkLst>
      </pc:sldChg>
      <pc:sldChg chg="addSp delSp modSp new mod modNotesTx">
        <pc:chgData name="יובל גבאי" userId="eef0e6f4-53cd-4b50-a6b4-5b6e28795071" providerId="ADAL" clId="{D516BFF9-A49C-4BC4-84A7-03B41C300B93}" dt="2024-04-11T14:02:25.915" v="6146" actId="20577"/>
        <pc:sldMkLst>
          <pc:docMk/>
          <pc:sldMk cId="3032726525" sldId="285"/>
        </pc:sldMkLst>
      </pc:sldChg>
      <pc:sldChg chg="addSp delSp modSp add del mod modNotesTx">
        <pc:chgData name="יובל גבאי" userId="eef0e6f4-53cd-4b50-a6b4-5b6e28795071" providerId="ADAL" clId="{D516BFF9-A49C-4BC4-84A7-03B41C300B93}" dt="2024-04-11T14:51:10.142" v="6500" actId="47"/>
        <pc:sldMkLst>
          <pc:docMk/>
          <pc:sldMk cId="2315999480" sldId="286"/>
        </pc:sldMkLst>
      </pc:sldChg>
      <pc:sldChg chg="delSp modSp new del mod">
        <pc:chgData name="יובל גבאי" userId="eef0e6f4-53cd-4b50-a6b4-5b6e28795071" providerId="ADAL" clId="{D516BFF9-A49C-4BC4-84A7-03B41C300B93}" dt="2024-04-08T08:31:26.216" v="3373" actId="47"/>
        <pc:sldMkLst>
          <pc:docMk/>
          <pc:sldMk cId="1356888988" sldId="287"/>
        </pc:sldMkLst>
      </pc:sldChg>
      <pc:sldChg chg="modSp new del mod">
        <pc:chgData name="יובל גבאי" userId="eef0e6f4-53cd-4b50-a6b4-5b6e28795071" providerId="ADAL" clId="{D516BFF9-A49C-4BC4-84A7-03B41C300B93}" dt="2024-04-05T08:52:29.171" v="3345" actId="47"/>
        <pc:sldMkLst>
          <pc:docMk/>
          <pc:sldMk cId="2537750499" sldId="287"/>
        </pc:sldMkLst>
      </pc:sldChg>
      <pc:sldChg chg="add del">
        <pc:chgData name="יובל גבאי" userId="eef0e6f4-53cd-4b50-a6b4-5b6e28795071" providerId="ADAL" clId="{D516BFF9-A49C-4BC4-84A7-03B41C300B93}" dt="2024-04-08T08:38:52.251" v="3409"/>
        <pc:sldMkLst>
          <pc:docMk/>
          <pc:sldMk cId="3305726492" sldId="287"/>
        </pc:sldMkLst>
      </pc:sldChg>
      <pc:sldChg chg="addSp delSp modSp add del mod setBg delDesignElem modShow">
        <pc:chgData name="יובל גבאי" userId="eef0e6f4-53cd-4b50-a6b4-5b6e28795071" providerId="ADAL" clId="{D516BFF9-A49C-4BC4-84A7-03B41C300B93}" dt="2024-04-12T06:31:22.281" v="6653" actId="729"/>
        <pc:sldMkLst>
          <pc:docMk/>
          <pc:sldMk cId="2559828008" sldId="330"/>
        </pc:sldMkLst>
      </pc:sldChg>
      <pc:sldChg chg="modSp new del mod">
        <pc:chgData name="יובל גבאי" userId="eef0e6f4-53cd-4b50-a6b4-5b6e28795071" providerId="ADAL" clId="{D516BFF9-A49C-4BC4-84A7-03B41C300B93}" dt="2024-04-09T06:28:56.058" v="5523" actId="47"/>
        <pc:sldMkLst>
          <pc:docMk/>
          <pc:sldMk cId="183220811" sldId="331"/>
        </pc:sldMkLst>
      </pc:sldChg>
      <pc:sldChg chg="modSp new del mod">
        <pc:chgData name="יובל גבאי" userId="eef0e6f4-53cd-4b50-a6b4-5b6e28795071" providerId="ADAL" clId="{D516BFF9-A49C-4BC4-84A7-03B41C300B93}" dt="2024-04-08T18:51:22.025" v="5294" actId="47"/>
        <pc:sldMkLst>
          <pc:docMk/>
          <pc:sldMk cId="805278725" sldId="331"/>
        </pc:sldMkLst>
      </pc:sldChg>
      <pc:sldChg chg="modSp new del mod">
        <pc:chgData name="יובל גבאי" userId="eef0e6f4-53cd-4b50-a6b4-5b6e28795071" providerId="ADAL" clId="{D516BFF9-A49C-4BC4-84A7-03B41C300B93}" dt="2024-04-08T18:57:27.871" v="5300" actId="47"/>
        <pc:sldMkLst>
          <pc:docMk/>
          <pc:sldMk cId="1348119559" sldId="331"/>
        </pc:sldMkLst>
      </pc:sldChg>
      <pc:sldChg chg="addSp delSp add del setBg delDesignElem">
        <pc:chgData name="יובל גבאי" userId="eef0e6f4-53cd-4b50-a6b4-5b6e28795071" providerId="ADAL" clId="{D516BFF9-A49C-4BC4-84A7-03B41C300B93}" dt="2024-04-09T18:32:06.377" v="5552"/>
        <pc:sldMkLst>
          <pc:docMk/>
          <pc:sldMk cId="1525055493" sldId="331"/>
        </pc:sldMkLst>
      </pc:sldChg>
      <pc:sldChg chg="modSp add mod ord">
        <pc:chgData name="יובל גבאי" userId="eef0e6f4-53cd-4b50-a6b4-5b6e28795071" providerId="ADAL" clId="{D516BFF9-A49C-4BC4-84A7-03B41C300B93}" dt="2024-04-09T18:32:11.229" v="5559" actId="20577"/>
        <pc:sldMkLst>
          <pc:docMk/>
          <pc:sldMk cId="3599686617" sldId="331"/>
        </pc:sldMkLst>
      </pc:sldChg>
      <pc:sldChg chg="modSp new del mod">
        <pc:chgData name="יובל גבאי" userId="eef0e6f4-53cd-4b50-a6b4-5b6e28795071" providerId="ADAL" clId="{D516BFF9-A49C-4BC4-84A7-03B41C300B93}" dt="2024-04-08T11:54:40.540" v="5088" actId="47"/>
        <pc:sldMkLst>
          <pc:docMk/>
          <pc:sldMk cId="3908915080" sldId="331"/>
        </pc:sldMkLst>
      </pc:sldChg>
      <pc:sldChg chg="addSp delSp modSp new del mod">
        <pc:chgData name="יובל גבאי" userId="eef0e6f4-53cd-4b50-a6b4-5b6e28795071" providerId="ADAL" clId="{D516BFF9-A49C-4BC4-84A7-03B41C300B93}" dt="2024-04-10T06:38:00.109" v="5602" actId="47"/>
        <pc:sldMkLst>
          <pc:docMk/>
          <pc:sldMk cId="2788425674" sldId="332"/>
        </pc:sldMkLst>
      </pc:sldChg>
      <pc:sldChg chg="modSp new del mod">
        <pc:chgData name="יובל גבאי" userId="eef0e6f4-53cd-4b50-a6b4-5b6e28795071" providerId="ADAL" clId="{D516BFF9-A49C-4BC4-84A7-03B41C300B93}" dt="2024-04-10T06:07:31.607" v="5569" actId="47"/>
        <pc:sldMkLst>
          <pc:docMk/>
          <pc:sldMk cId="3296673083" sldId="332"/>
        </pc:sldMkLst>
      </pc:sldChg>
      <pc:sldChg chg="addSp delSp modSp mod modShow">
        <pc:chgData name="יובל גבאי" userId="eef0e6f4-53cd-4b50-a6b4-5b6e28795071" providerId="ADAL" clId="{D516BFF9-A49C-4BC4-84A7-03B41C300B93}" dt="2024-04-12T06:42:48.195" v="7300" actId="729"/>
        <pc:sldMkLst>
          <pc:docMk/>
          <pc:sldMk cId="3828841601" sldId="332"/>
        </pc:sldMkLst>
      </pc:sldChg>
      <pc:sldChg chg="modSp new del mod">
        <pc:chgData name="יובל גבאי" userId="eef0e6f4-53cd-4b50-a6b4-5b6e28795071" providerId="ADAL" clId="{D516BFF9-A49C-4BC4-84A7-03B41C300B93}" dt="2024-04-11T13:52:49.995" v="5945" actId="47"/>
        <pc:sldMkLst>
          <pc:docMk/>
          <pc:sldMk cId="4059387262" sldId="332"/>
        </pc:sldMkLst>
      </pc:sldChg>
      <pc:sldChg chg="addSp delSp modSp add mod modShow">
        <pc:chgData name="יובל גבאי" userId="eef0e6f4-53cd-4b50-a6b4-5b6e28795071" providerId="ADAL" clId="{D516BFF9-A49C-4BC4-84A7-03B41C300B93}" dt="2024-04-12T06:42:46.740" v="7299" actId="729"/>
        <pc:sldMkLst>
          <pc:docMk/>
          <pc:sldMk cId="1579330369" sldId="333"/>
        </pc:sldMkLst>
      </pc:sldChg>
      <pc:sldChg chg="addSp delSp modSp new del mod">
        <pc:chgData name="יובל גבאי" userId="eef0e6f4-53cd-4b50-a6b4-5b6e28795071" providerId="ADAL" clId="{D516BFF9-A49C-4BC4-84A7-03B41C300B93}" dt="2024-04-10T06:38:00.109" v="5602" actId="47"/>
        <pc:sldMkLst>
          <pc:docMk/>
          <pc:sldMk cId="1861995619" sldId="333"/>
        </pc:sldMkLst>
      </pc:sldChg>
      <pc:sldChg chg="new del">
        <pc:chgData name="יובל גבאי" userId="eef0e6f4-53cd-4b50-a6b4-5b6e28795071" providerId="ADAL" clId="{D516BFF9-A49C-4BC4-84A7-03B41C300B93}" dt="2024-04-11T14:48:44.052" v="6469" actId="47"/>
        <pc:sldMkLst>
          <pc:docMk/>
          <pc:sldMk cId="807365744" sldId="334"/>
        </pc:sldMkLst>
      </pc:sldChg>
      <pc:sldChg chg="delSp modSp add mod">
        <pc:chgData name="יובל גבאי" userId="eef0e6f4-53cd-4b50-a6b4-5b6e28795071" providerId="ADAL" clId="{D516BFF9-A49C-4BC4-84A7-03B41C300B93}" dt="2024-04-11T14:52:35.970" v="6512" actId="478"/>
        <pc:sldMkLst>
          <pc:docMk/>
          <pc:sldMk cId="3747064510" sldId="334"/>
        </pc:sldMkLst>
      </pc:sldChg>
      <pc:sldChg chg="addSp delSp modSp add del mod">
        <pc:chgData name="יובל גבאי" userId="eef0e6f4-53cd-4b50-a6b4-5b6e28795071" providerId="ADAL" clId="{D516BFF9-A49C-4BC4-84A7-03B41C300B93}" dt="2024-04-11T18:37:26.680" v="6553" actId="47"/>
        <pc:sldMkLst>
          <pc:docMk/>
          <pc:sldMk cId="115528050" sldId="335"/>
        </pc:sldMkLst>
      </pc:sldChg>
      <pc:sldChg chg="addSp delSp modSp add del mod">
        <pc:chgData name="יובל גבאי" userId="eef0e6f4-53cd-4b50-a6b4-5b6e28795071" providerId="ADAL" clId="{D516BFF9-A49C-4BC4-84A7-03B41C300B93}" dt="2024-04-11T18:42:18.155" v="6599" actId="47"/>
        <pc:sldMkLst>
          <pc:docMk/>
          <pc:sldMk cId="1998691466" sldId="335"/>
        </pc:sldMkLst>
      </pc:sldChg>
      <pc:sldChg chg="modSp new del mod">
        <pc:chgData name="יובל גבאי" userId="eef0e6f4-53cd-4b50-a6b4-5b6e28795071" providerId="ADAL" clId="{D516BFF9-A49C-4BC4-84A7-03B41C300B93}" dt="2024-04-11T18:47:48.043" v="6651" actId="47"/>
        <pc:sldMkLst>
          <pc:docMk/>
          <pc:sldMk cId="3391243512" sldId="335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2E4200-5E8C-41DD-A81F-CEC88DE8CBA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D12016-AE6F-47AD-B550-EBE71B374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216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/>
              <a:t>היום נציג בפניכם את ה</a:t>
            </a:r>
            <a:r>
              <a:rPr lang="en-US" err="1"/>
              <a:t>DDColor</a:t>
            </a:r>
            <a:r>
              <a:rPr lang="he-IL"/>
              <a:t> שזו גישה חדשנית לצביעת תמונה שחור לבן בצורה ריאליסטית על ידי שימוש ב</a:t>
            </a:r>
            <a:r>
              <a:rPr lang="en-US" b="1">
                <a:solidFill>
                  <a:schemeClr val="accent4">
                    <a:lumMod val="60000"/>
                    <a:lumOff val="40000"/>
                  </a:schemeClr>
                </a:solidFill>
              </a:rPr>
              <a:t>D</a:t>
            </a:r>
            <a:r>
              <a:rPr lang="en-US">
                <a:solidFill>
                  <a:srgbClr val="FFFFFF"/>
                </a:solidFill>
              </a:rPr>
              <a:t>ual </a:t>
            </a:r>
            <a:r>
              <a:rPr lang="en-US" b="1">
                <a:solidFill>
                  <a:schemeClr val="accent4">
                    <a:lumMod val="60000"/>
                    <a:lumOff val="40000"/>
                  </a:schemeClr>
                </a:solidFill>
              </a:rPr>
              <a:t>D</a:t>
            </a:r>
            <a:r>
              <a:rPr lang="en-US">
                <a:solidFill>
                  <a:srgbClr val="FFFFFF"/>
                </a:solidFill>
              </a:rPr>
              <a:t>ecoders</a:t>
            </a:r>
            <a:r>
              <a:rPr lang="he-IL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601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/>
              <a:t>הגישה לא כוללת הדרכה של המשתמש.</a:t>
            </a:r>
          </a:p>
          <a:p>
            <a:pPr algn="r" rtl="1"/>
            <a:r>
              <a:rPr lang="he-IL"/>
              <a:t>המשתמש לא יכולים לציין העדפות צבע או לתת הנחיות במהלך תהליך הצביעה.</a:t>
            </a:r>
          </a:p>
          <a:p>
            <a:pPr algn="r" rtl="1"/>
            <a:endParaRPr lang="he-IL"/>
          </a:p>
          <a:p>
            <a:pPr algn="r" rtl="1"/>
            <a:r>
              <a:rPr lang="he-IL"/>
              <a:t>בעיה בתמונות עם באלמנטים שקופים:</a:t>
            </a:r>
          </a:p>
          <a:p>
            <a:pPr algn="r" rtl="1"/>
            <a:r>
              <a:rPr lang="he-IL"/>
              <a:t>נתקל באתגר כאשר התמונות המכילות אובייקטים שקופים.</a:t>
            </a:r>
          </a:p>
          <a:p>
            <a:pPr algn="r" rtl="1"/>
            <a:r>
              <a:rPr lang="he-IL"/>
              <a:t>מקרה כשל....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0916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CA731-E8BC-199A-E008-BC047AAC9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974D22-DFC8-F78C-2609-CB3C6C610E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781F73-7821-E6DC-5BDA-748C8BCEB3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buFont typeface="Arial" panose="020B0604020202020204" pitchFamily="34" charset="0"/>
              <a:buNone/>
            </a:pPr>
            <a:r>
              <a:rPr lang="he-IL" b="0" i="0">
                <a:solidFill>
                  <a:srgbClr val="ECECEC"/>
                </a:solidFill>
                <a:effectLst/>
                <a:latin typeface="Söhne"/>
              </a:rPr>
              <a:t>מודול ה- </a:t>
            </a:r>
            <a:r>
              <a:rPr lang="en-US" b="0" i="0">
                <a:solidFill>
                  <a:srgbClr val="ECECEC"/>
                </a:solidFill>
                <a:effectLst/>
                <a:latin typeface="Söhne"/>
              </a:rPr>
              <a:t>Fusion </a:t>
            </a:r>
            <a:r>
              <a:rPr lang="he-IL" b="0" i="0">
                <a:solidFill>
                  <a:srgbClr val="ECECEC"/>
                </a:solidFill>
                <a:effectLst/>
                <a:latin typeface="Söhne"/>
              </a:rPr>
              <a:t>ממלא תפקיד מכריע ברשת </a:t>
            </a:r>
            <a:r>
              <a:rPr lang="en-US" b="0" i="0" err="1">
                <a:solidFill>
                  <a:srgbClr val="ECECEC"/>
                </a:solidFill>
                <a:effectLst/>
                <a:latin typeface="Söhne"/>
              </a:rPr>
              <a:t>DDColor</a:t>
            </a:r>
            <a:r>
              <a:rPr lang="en-US" b="0" i="0">
                <a:solidFill>
                  <a:srgbClr val="ECECEC"/>
                </a:solidFill>
                <a:effectLst/>
                <a:latin typeface="Söhne"/>
              </a:rPr>
              <a:t> </a:t>
            </a:r>
            <a:r>
              <a:rPr lang="he-IL" b="0" i="0">
                <a:solidFill>
                  <a:srgbClr val="ECECEC"/>
                </a:solidFill>
                <a:effectLst/>
                <a:latin typeface="Söhne"/>
              </a:rPr>
              <a:t>על ידי שילוב של הטבעת התמונה והצבע כדי להפיק את תוצאת הצביעה הסופית.</a:t>
            </a:r>
          </a:p>
          <a:p>
            <a:pPr algn="r" rtl="1">
              <a:buFont typeface="Arial" panose="020B0604020202020204" pitchFamily="34" charset="0"/>
              <a:buNone/>
            </a:pPr>
            <a:r>
              <a:rPr lang="he-IL" b="0" i="0">
                <a:solidFill>
                  <a:srgbClr val="ECECEC"/>
                </a:solidFill>
                <a:effectLst/>
                <a:latin typeface="Söhne"/>
              </a:rPr>
              <a:t>פעולת </a:t>
            </a:r>
            <a:r>
              <a:rPr lang="he-IL" b="0" i="0" err="1">
                <a:solidFill>
                  <a:srgbClr val="ECECEC"/>
                </a:solidFill>
                <a:effectLst/>
                <a:latin typeface="Söhne"/>
              </a:rPr>
              <a:t>הדוט</a:t>
            </a:r>
            <a:r>
              <a:rPr lang="he-IL" b="0" i="0">
                <a:solidFill>
                  <a:srgbClr val="ECECEC"/>
                </a:solidFill>
                <a:effectLst/>
                <a:latin typeface="Söhne"/>
              </a:rPr>
              <a:t> </a:t>
            </a:r>
            <a:r>
              <a:rPr lang="he-IL" b="0" i="0" err="1">
                <a:solidFill>
                  <a:srgbClr val="ECECEC"/>
                </a:solidFill>
                <a:effectLst/>
                <a:latin typeface="Söhne"/>
              </a:rPr>
              <a:t>פרודקט</a:t>
            </a:r>
            <a:r>
              <a:rPr lang="he-IL" b="0" i="0">
                <a:solidFill>
                  <a:srgbClr val="ECECEC"/>
                </a:solidFill>
                <a:effectLst/>
                <a:latin typeface="Söhne"/>
              </a:rPr>
              <a:t> </a:t>
            </a:r>
            <a:r>
              <a:rPr lang="he-IL" b="0" i="0" err="1">
                <a:solidFill>
                  <a:srgbClr val="ECECEC"/>
                </a:solidFill>
                <a:effectLst/>
                <a:latin typeface="Söhne"/>
              </a:rPr>
              <a:t>פיוזן</a:t>
            </a:r>
            <a:r>
              <a:rPr lang="he-IL" b="0" i="0">
                <a:solidFill>
                  <a:srgbClr val="ECECEC"/>
                </a:solidFill>
                <a:effectLst/>
                <a:latin typeface="Söhne"/>
              </a:rPr>
              <a:t> מודדת את הדמיון בין תכונות התמונה לצבע, ומאפשרת למודל לשלב ביעילות גם מידע מרחבי וסמנטי.</a:t>
            </a:r>
          </a:p>
          <a:p>
            <a:pPr algn="r" rtl="1">
              <a:buFont typeface="Arial" panose="020B0604020202020204" pitchFamily="34" charset="0"/>
              <a:buNone/>
            </a:pPr>
            <a:r>
              <a:rPr lang="he-IL" b="0" i="0">
                <a:solidFill>
                  <a:srgbClr val="ECECEC"/>
                </a:solidFill>
                <a:effectLst/>
                <a:latin typeface="Söhne"/>
              </a:rPr>
              <a:t>לאחר היתוך, שכבה </a:t>
            </a:r>
            <a:r>
              <a:rPr lang="he-IL" b="0" i="0" err="1">
                <a:solidFill>
                  <a:srgbClr val="ECECEC"/>
                </a:solidFill>
                <a:effectLst/>
                <a:latin typeface="Söhne"/>
              </a:rPr>
              <a:t>קונבולוציונית</a:t>
            </a:r>
            <a:r>
              <a:rPr lang="he-IL" b="0" i="0">
                <a:solidFill>
                  <a:srgbClr val="ECECEC"/>
                </a:solidFill>
                <a:effectLst/>
                <a:latin typeface="Söhne"/>
              </a:rPr>
              <a:t> מוחלת כדי לחדד את התכונות המאוחדות ולשפר את ייצוג הצבע, וכתוצאה מכך לפלט הצביעה הסופי.</a:t>
            </a:r>
          </a:p>
          <a:p>
            <a:pPr algn="r" rtl="1">
              <a:buFont typeface="Arial" panose="020B0604020202020204" pitchFamily="34" charset="0"/>
              <a:buNone/>
            </a:pPr>
            <a:r>
              <a:rPr lang="he-IL" b="0" i="0">
                <a:solidFill>
                  <a:srgbClr val="ECECEC"/>
                </a:solidFill>
                <a:effectLst/>
                <a:latin typeface="Söhne"/>
              </a:rPr>
              <a:t>ייצוג מתמטי זה מסכם את תהליך ההיתוך, ומדגיש את הכפל של הטבעות צבע ותמונה ולאחר מכן עיבוד </a:t>
            </a:r>
            <a:r>
              <a:rPr lang="he-IL" b="0" i="0" err="1">
                <a:solidFill>
                  <a:srgbClr val="ECECEC"/>
                </a:solidFill>
                <a:effectLst/>
                <a:latin typeface="Söhne"/>
              </a:rPr>
              <a:t>קונבולוציוני</a:t>
            </a:r>
            <a:r>
              <a:rPr lang="he-IL" b="0" i="0">
                <a:solidFill>
                  <a:srgbClr val="ECECEC"/>
                </a:solidFill>
                <a:effectLst/>
                <a:latin typeface="Söhne"/>
              </a:rPr>
              <a:t> ליצירת התמונה הצבעונית.</a:t>
            </a:r>
            <a:endParaRPr lang="en-US" b="0" i="0">
              <a:solidFill>
                <a:srgbClr val="ECECEC"/>
              </a:solidFill>
              <a:effectLst/>
              <a:latin typeface="Söhne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C74AD-56A6-63B8-3B0C-9E1C6850F9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848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/>
              <a:t>אז לסיכום, ראינו את הביצועים של </a:t>
            </a:r>
            <a:r>
              <a:rPr lang="en-US"/>
              <a:t>DDCOLOR</a:t>
            </a:r>
            <a:r>
              <a:rPr lang="he-IL"/>
              <a:t> שהתעלו על שאר השיטות בעיקר הודות לגישה החדשנית של </a:t>
            </a:r>
            <a:r>
              <a:rPr lang="he-IL" err="1"/>
              <a:t>של</a:t>
            </a:r>
            <a:r>
              <a:rPr lang="he-IL"/>
              <a:t> השימור </a:t>
            </a:r>
            <a:r>
              <a:rPr lang="he-IL" err="1"/>
              <a:t>בקולור</a:t>
            </a:r>
            <a:r>
              <a:rPr lang="he-IL"/>
              <a:t> </a:t>
            </a:r>
            <a:r>
              <a:rPr lang="he-IL" err="1"/>
              <a:t>דיקודר</a:t>
            </a:r>
            <a:r>
              <a:rPr lang="he-IL"/>
              <a:t>.</a:t>
            </a:r>
          </a:p>
          <a:p>
            <a:pPr algn="r" rtl="1"/>
            <a:r>
              <a:rPr lang="he-IL"/>
              <a:t>בנוסף, במאמר הוצגו כיוונים להתפתחות עתידית.</a:t>
            </a:r>
          </a:p>
          <a:p>
            <a:pPr algn="r" rtl="1"/>
            <a:r>
              <a:rPr lang="he-IL"/>
              <a:t>הראשון הוא לאפשר למשתמשים להכניס כקלט(קלט יכול להיות טקסט או צביעה) העדפות או הוראות צביעה על מנת לדייק את הצביעה של המודל.</a:t>
            </a:r>
          </a:p>
          <a:p>
            <a:pPr algn="r" rtl="1"/>
            <a:r>
              <a:rPr lang="he-IL"/>
              <a:t>והכיוון השני הוא הוספת פיקוח סמנטי על מנת לשפר את היעילות וההבנה של המודל במיוחד במקרים כמו שראינו בצביעה של אובייקטים שקופים וכדומה.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763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/>
              <a:t>צביעת תמונה היא משימה קלאסית של </a:t>
            </a:r>
            <a:r>
              <a:rPr lang="en-US"/>
              <a:t>computer vision </a:t>
            </a:r>
            <a:r>
              <a:rPr lang="he-IL"/>
              <a:t> ויש לה פוטנציאל ביישומים רבים בעולם האמיתי:</a:t>
            </a:r>
          </a:p>
          <a:p>
            <a:pPr algn="r" rtl="1"/>
            <a:r>
              <a:rPr lang="he-IL"/>
              <a:t>שחזור תמונות מדור קודם</a:t>
            </a:r>
          </a:p>
          <a:p>
            <a:pPr algn="r" rtl="1"/>
            <a:r>
              <a:rPr lang="he-IL" err="1"/>
              <a:t>רימאסטר</a:t>
            </a:r>
            <a:r>
              <a:rPr lang="he-IL"/>
              <a:t> וידאו</a:t>
            </a:r>
            <a:r>
              <a:rPr lang="en-US"/>
              <a:t> </a:t>
            </a:r>
            <a:r>
              <a:rPr lang="he-IL"/>
              <a:t> (לשחזר וידיו באיכות גבוהה יותר)</a:t>
            </a:r>
          </a:p>
          <a:p>
            <a:pPr algn="r" rtl="1"/>
            <a:r>
              <a:rPr lang="he-IL"/>
              <a:t>יצירת אמנות</a:t>
            </a:r>
          </a:p>
          <a:p>
            <a:pPr algn="r" rtl="1"/>
            <a:endParaRPr lang="he-IL"/>
          </a:p>
          <a:p>
            <a:pPr algn="r" rtl="1"/>
            <a:r>
              <a:rPr lang="he-IL"/>
              <a:t>גישות ישנות בתחום מסתמכות במידה רבה על הנחיית משתמש שדורשת המון התערבות ידנית.</a:t>
            </a:r>
          </a:p>
          <a:p>
            <a:pPr algn="r" rtl="1"/>
            <a:r>
              <a:rPr lang="he-IL"/>
              <a:t>גישות של </a:t>
            </a:r>
            <a:r>
              <a:rPr lang="en-US" u="none"/>
              <a:t>Deep Learning </a:t>
            </a:r>
            <a:r>
              <a:rPr lang="he-IL" u="none"/>
              <a:t> </a:t>
            </a:r>
            <a:r>
              <a:rPr lang="he-IL"/>
              <a:t>: משתמשות ב</a:t>
            </a:r>
            <a:r>
              <a:rPr lang="en-US"/>
              <a:t>CNN</a:t>
            </a:r>
            <a:r>
              <a:rPr lang="he-IL"/>
              <a:t> מנסות לחזות התפלגות הצבע לפי פיקסל אך זה התוצאה היא צביעה לא נכונה בגלל חוסר סמנטיקה של תמונה.</a:t>
            </a:r>
          </a:p>
          <a:p>
            <a:pPr algn="r" rtl="1"/>
            <a:r>
              <a:rPr lang="he-IL"/>
              <a:t>שיטות שמבוססות על </a:t>
            </a:r>
            <a:r>
              <a:rPr lang="en-US"/>
              <a:t>GANs</a:t>
            </a:r>
            <a:r>
              <a:rPr lang="he-IL"/>
              <a:t> </a:t>
            </a:r>
            <a:r>
              <a:rPr lang="en-US"/>
              <a:t>Generative Adversarial Networks </a:t>
            </a:r>
            <a:r>
              <a:rPr lang="he-IL" b="0"/>
              <a:t> :</a:t>
            </a:r>
            <a:r>
              <a:rPr lang="en-US" b="0"/>
              <a:t> </a:t>
            </a:r>
            <a:r>
              <a:rPr lang="he-IL" b="0"/>
              <a:t> משתמשים ב-</a:t>
            </a:r>
            <a:r>
              <a:rPr lang="en-US" b="0"/>
              <a:t>GAN </a:t>
            </a:r>
            <a:r>
              <a:rPr lang="he-IL" b="0"/>
              <a:t> לצביעת תמונות שחור לבן.</a:t>
            </a:r>
            <a:br>
              <a:rPr lang="en-US" b="0"/>
            </a:br>
            <a:r>
              <a:rPr lang="he-IL" b="0"/>
              <a:t>מאמנים אותו על מערך נתונים של תמונות שחור לבן ותמונות הצבע המתאימות להן, ככה ה-</a:t>
            </a:r>
            <a:r>
              <a:rPr lang="en-US" b="0"/>
              <a:t>GAN </a:t>
            </a:r>
            <a:r>
              <a:rPr lang="he-IL" b="0"/>
              <a:t> לומד לחזות צביעות לתמונות חדשות בגווני אפור.</a:t>
            </a:r>
            <a:endParaRPr lang="en-US" b="0"/>
          </a:p>
          <a:p>
            <a:pPr algn="r" rtl="1"/>
            <a:r>
              <a:rPr lang="he-IL" b="0"/>
              <a:t> הבעיה היא ש</a:t>
            </a:r>
            <a:r>
              <a:rPr lang="he-IL" b="0" u="none">
                <a:solidFill>
                  <a:srgbClr val="C00000"/>
                </a:solidFill>
              </a:rPr>
              <a:t>לשיטות אלו י</a:t>
            </a:r>
            <a:r>
              <a:rPr lang="he-IL" u="none">
                <a:solidFill>
                  <a:srgbClr val="C00000"/>
                </a:solidFill>
              </a:rPr>
              <a:t>ש מגבלות בטיפול בתמונות עם סמנטיקה מורכבת ובנוסף היאמון שלו יקר שדורש כוונון של </a:t>
            </a:r>
            <a:r>
              <a:rPr lang="he-IL" u="none" err="1">
                <a:solidFill>
                  <a:srgbClr val="C00000"/>
                </a:solidFill>
              </a:rPr>
              <a:t>היפרפרמטרים</a:t>
            </a:r>
            <a:endParaRPr lang="en-US" u="none">
              <a:solidFill>
                <a:srgbClr val="C00000"/>
              </a:solidFill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48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המבנה של </a:t>
            </a:r>
            <a:r>
              <a:rPr lang="en-US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DDCOLOR </a:t>
            </a:r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הוא בעצם אנקודר דיקודר כך שהאנקודר מחלץ תכונות חיוניות מהקלט ואילו המפענחים שבמקרה שלנו יש שני בפענחים ממלאים תפקידים שונים: אחד משחזר את הרזולוציה המרחבית, בעוד השני אחראי על הצביעה של התמונה.</a:t>
            </a:r>
          </a:p>
          <a:p>
            <a:pPr algn="r" rtl="1"/>
            <a:endParaRPr lang="he-IL" b="0" i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לגבי הדיקודר שאחראי על הצביעה: גישה חדשה משמשת למפענח הצבע, תוך שימוש בטרנספורמים מבוסס שאילתות. זה מאפשר למודל ללמוד קולור קוויריס מודעות סמנטיות.</a:t>
            </a:r>
          </a:p>
          <a:p>
            <a:pPr algn="r" rtl="1"/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"קולור קוויריס" זה בעצם תהליך שבו מלמדים את המודל להבין ולהחיל צבעים ביעילות בהמהלך צביעת התמונה.</a:t>
            </a:r>
          </a:p>
          <a:p>
            <a:pPr algn="r" rtl="1"/>
            <a:endParaRPr lang="he-IL" b="0" i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שימוש במולטי סקייל </a:t>
            </a:r>
            <a:r>
              <a:rPr lang="en-US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IMAGE</a:t>
            </a:r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 פיטרצס: הקולור דיקודר ממנף את המולטי סקייל </a:t>
            </a:r>
            <a:r>
              <a:rPr lang="en-US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IMAGE</a:t>
            </a:r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 פיטרצס כדי ללמוד קולור קוויריס. גישה זו יעילה במיוחד בהפחתת קולור בלידינג ושיפור איכות הצביעה, במיוחד בהקשרים מורכבים ועבור אובייקטים קטנים.</a:t>
            </a:r>
          </a:p>
          <a:p>
            <a:pPr algn="r" rtl="1"/>
            <a:endParaRPr lang="he-IL" b="0" i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שיפורים בעושר הצבע: בנוסף, אובדן צבעוניות חדש הוצג כדי לשפר עוד יותר את עושר הצבעים של התוצאות שנוצרו. זה מבטיח שפלט הצביעה הוא תוסס ומושך חזותית.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7756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/>
              <a:t>זה אילוסטרקציה של המבנה של הרשת.</a:t>
            </a:r>
            <a:endParaRPr lang="en-US"/>
          </a:p>
          <a:p>
            <a:pPr algn="r" rtl="1"/>
            <a:r>
              <a:rPr lang="he-IL"/>
              <a:t>מקבלים כקלט תמונה בגריי סקייל, וה</a:t>
            </a:r>
            <a:r>
              <a:rPr lang="en-US"/>
              <a:t>DDCOLOR</a:t>
            </a:r>
            <a:r>
              <a:rPr lang="he-IL"/>
              <a:t> צובע או "חוזה" את שני ערוצי הצבע החסרים כאשר ה</a:t>
            </a:r>
            <a:r>
              <a:rPr lang="en-US"/>
              <a:t>COLOR SPACE</a:t>
            </a:r>
            <a:r>
              <a:rPr lang="he-IL"/>
              <a:t> הוא : </a:t>
            </a:r>
            <a:r>
              <a:rPr lang="en-US"/>
              <a:t>CIELAB</a:t>
            </a:r>
            <a:r>
              <a:rPr lang="he-IL"/>
              <a:t> – סילאב מורכב משלושה ערוצים</a:t>
            </a:r>
            <a:r>
              <a:rPr lang="en-US"/>
              <a:t>:</a:t>
            </a:r>
            <a:r>
              <a:rPr lang="he-IL"/>
              <a:t> </a:t>
            </a:r>
            <a:r>
              <a:rPr lang="en-US"/>
              <a:t>L</a:t>
            </a:r>
            <a:r>
              <a:rPr lang="he-IL"/>
              <a:t> עבור הבהירות ו</a:t>
            </a:r>
            <a:r>
              <a:rPr lang="en-US"/>
              <a:t>A</a:t>
            </a:r>
            <a:r>
              <a:rPr lang="he-IL"/>
              <a:t> ו</a:t>
            </a:r>
            <a:r>
              <a:rPr lang="en-US"/>
              <a:t>B</a:t>
            </a:r>
            <a:r>
              <a:rPr lang="he-IL"/>
              <a:t> עבור הצבעים</a:t>
            </a:r>
            <a:r>
              <a:rPr lang="en-US"/>
              <a:t>.</a:t>
            </a:r>
            <a:r>
              <a:rPr lang="he-IL"/>
              <a:t> בפלט לתמונה יש רק ערכי </a:t>
            </a:r>
            <a:r>
              <a:rPr lang="en-US"/>
              <a:t>L</a:t>
            </a:r>
            <a:br>
              <a:rPr lang="en-US"/>
            </a:br>
            <a:r>
              <a:rPr lang="en-US"/>
              <a:t> </a:t>
            </a:r>
            <a:endParaRPr lang="he-IL"/>
          </a:p>
          <a:p>
            <a:pPr algn="r" rtl="1"/>
            <a:r>
              <a:rPr lang="he-IL"/>
              <a:t>כעת הפלט עובר לאנקודר או הבקבון נטוורק, התמונה מועברת דרך רשת הבקבון שבמקרה של </a:t>
            </a:r>
            <a:r>
              <a:rPr lang="en-US"/>
              <a:t>DDCOLOR</a:t>
            </a:r>
            <a:r>
              <a:rPr lang="he-IL"/>
              <a:t> זה </a:t>
            </a:r>
            <a:r>
              <a:rPr lang="en-US"/>
              <a:t>CONVNEXT</a:t>
            </a:r>
            <a:r>
              <a:rPr lang="he-IL"/>
              <a:t> שעלייה אסביר בהמשך.</a:t>
            </a:r>
          </a:p>
          <a:p>
            <a:pPr algn="r" rtl="1"/>
            <a:r>
              <a:rPr lang="he-IL"/>
              <a:t>ה</a:t>
            </a:r>
            <a:r>
              <a:rPr lang="en-US"/>
              <a:t>CONVNEXT</a:t>
            </a:r>
            <a:r>
              <a:rPr lang="he-IL"/>
              <a:t> מחלצת תכונות סמנטיות ברמה גבוהה מתמונת הקלט ומספקת הקשר שהוא קריטי על מנת שהמודל יוכל לצבוע את התמונה בצורה טובה.</a:t>
            </a:r>
            <a:endParaRPr lang="en-US"/>
          </a:p>
          <a:p>
            <a:pPr algn="r" rtl="1"/>
            <a:endParaRPr lang="he-IL"/>
          </a:p>
          <a:p>
            <a:pPr algn="r" rtl="1"/>
            <a:r>
              <a:rPr lang="he-IL"/>
              <a:t>רשת הבקבון מעבדת את התמונה ויוצרת פיצרס מאפס במספר רזולוציות.</a:t>
            </a:r>
          </a:p>
          <a:p>
            <a:pPr algn="r" rtl="1"/>
            <a:r>
              <a:rPr lang="he-IL"/>
              <a:t>תוך כדי כל הפיצרס מאפס מוזנים לתוך הפיקסל דיקודר והוא משחזר את המבנה המרחבי של התמונה.</a:t>
            </a:r>
          </a:p>
          <a:p>
            <a:pPr algn="r" rtl="1"/>
            <a:r>
              <a:rPr lang="he-IL"/>
              <a:t>במקביל הקולור דיקודר משתמש בפיצר מאפס אלו וקולור קווירס לחזות את הצבע של אובייקטים בתמונה.</a:t>
            </a:r>
          </a:p>
          <a:p>
            <a:pPr algn="r" rtl="1"/>
            <a:endParaRPr lang="he-IL"/>
          </a:p>
          <a:p>
            <a:pPr algn="r" rtl="1"/>
            <a:r>
              <a:rPr lang="he-IL"/>
              <a:t>לאחר מכן היציאות משני הדיקודרים מתמזגים באמצעות הפיוזן מודל שבסופו יוצא החלק הצבוע של התמונה אותו נחבר לתמונה המקורית ונקבל את התמונה המקורית צבועה.</a:t>
            </a:r>
            <a:endParaRPr lang="en-US"/>
          </a:p>
          <a:p>
            <a:pPr algn="r" rtl="1"/>
            <a:r>
              <a:rPr lang="en-US"/>
              <a:t>Decoder</a:t>
            </a:r>
            <a:r>
              <a:rPr lang="he-IL"/>
              <a:t>:</a:t>
            </a:r>
          </a:p>
          <a:p>
            <a:pPr algn="r" rtl="1"/>
            <a:r>
              <a:rPr lang="en-US"/>
              <a:t>:Pixel Decoder</a:t>
            </a:r>
            <a:endParaRPr lang="he-IL"/>
          </a:p>
          <a:p>
            <a:pPr algn="r" rtl="1"/>
            <a:r>
              <a:rPr lang="he-IL"/>
              <a:t>משתמש בסדרה של שכבות דגימה מוערמות(</a:t>
            </a:r>
            <a:r>
              <a:rPr lang="en-US"/>
              <a:t>upsampling layers</a:t>
            </a:r>
            <a:r>
              <a:rPr lang="he-IL"/>
              <a:t>) כדי לשחזר את הרזולוציה המרחבית של תכונות התמונה.    -</a:t>
            </a:r>
          </a:p>
          <a:p>
            <a:pPr algn="r" rtl="1"/>
            <a:r>
              <a:rPr lang="he-IL"/>
              <a:t>כל שכבת </a:t>
            </a:r>
            <a:r>
              <a:rPr lang="en-US"/>
              <a:t>Upsampling </a:t>
            </a:r>
            <a:r>
              <a:rPr lang="he-IL"/>
              <a:t> יוצרת חיבור קיצור עם השלב המתאים של ה</a:t>
            </a:r>
            <a:r>
              <a:rPr lang="en-US"/>
              <a:t>encoder</a:t>
            </a:r>
            <a:r>
              <a:rPr lang="he-IL"/>
              <a:t>.</a:t>
            </a:r>
          </a:p>
          <a:p>
            <a:pPr algn="r" rtl="1"/>
            <a:endParaRPr lang="he-IL"/>
          </a:p>
          <a:p>
            <a:pPr algn="r" rtl="1"/>
            <a:r>
              <a:rPr lang="en-US"/>
              <a:t>Color Decoder</a:t>
            </a:r>
            <a:r>
              <a:rPr lang="he-IL"/>
              <a:t>:</a:t>
            </a:r>
          </a:p>
          <a:p>
            <a:pPr algn="r" rtl="1"/>
            <a:r>
              <a:rPr lang="he-IL"/>
              <a:t>משכלל בהדרגה שאילתות צבע מודעות סמנטיות על ידי מינוף תכונות תמונה מרובות בקנה מידה שונה.*********************לתקן</a:t>
            </a:r>
          </a:p>
          <a:p>
            <a:pPr algn="r" rtl="1"/>
            <a:endParaRPr lang="he-IL"/>
          </a:p>
          <a:p>
            <a:pPr algn="r" rtl="1"/>
            <a:r>
              <a:rPr lang="en-US"/>
              <a:t>Fusion</a:t>
            </a:r>
            <a:r>
              <a:rPr lang="he-IL"/>
              <a:t>: (היתוך)</a:t>
            </a:r>
          </a:p>
          <a:p>
            <a:pPr algn="r" rtl="1"/>
            <a:r>
              <a:rPr lang="he-IL"/>
              <a:t>- תכונות התמונה והצבע המיוצרות על ידי שני המפענחים מתמזגות כדי ליצור את פלט הצבע</a:t>
            </a:r>
          </a:p>
          <a:p>
            <a:pPr algn="r" rtl="1"/>
            <a:r>
              <a:rPr lang="he-IL"/>
              <a:t>- מתבצע על ידי שילוב של כל פיקסל מה</a:t>
            </a:r>
            <a:r>
              <a:rPr lang="en-US"/>
              <a:t>Pixel Decoder</a:t>
            </a:r>
            <a:r>
              <a:rPr lang="he-IL"/>
              <a:t> והטמעת הצבע באופן סמנטי מה</a:t>
            </a:r>
            <a:r>
              <a:rPr lang="en-US"/>
              <a:t>Color Decoder</a:t>
            </a:r>
            <a:r>
              <a:rPr lang="he-IL"/>
              <a:t>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411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en-US" b="0" err="1"/>
              <a:t>ConvNeXt</a:t>
            </a:r>
            <a:r>
              <a:rPr lang="en-US" b="0"/>
              <a:t> </a:t>
            </a:r>
            <a:r>
              <a:rPr lang="he-IL" b="0"/>
              <a:t>משמשת כרשת עמוד השדרה בתוך הארכיטקטורה שלנו, וממלאת את התפקיד המכריע של </a:t>
            </a:r>
            <a:r>
              <a:rPr lang="he-IL" b="0" err="1"/>
              <a:t>האנקודר</a:t>
            </a:r>
            <a:r>
              <a:rPr lang="he-IL" b="0"/>
              <a:t>.</a:t>
            </a:r>
          </a:p>
          <a:p>
            <a:pPr algn="r" rtl="1"/>
            <a:r>
              <a:rPr lang="he-IL" b="0"/>
              <a:t>התפקיד העיקרי של הרשת הוא לחלץ מידע סמנטי ברמה גבוהה מ</a:t>
            </a:r>
            <a:r>
              <a:rPr lang="en-US" b="0"/>
              <a:t>grey scale images</a:t>
            </a:r>
            <a:r>
              <a:rPr lang="he-IL" b="0"/>
              <a:t>, מה שיוצר את הבסיס למשימות בהמשך.</a:t>
            </a:r>
          </a:p>
          <a:p>
            <a:pPr algn="r" rtl="1"/>
            <a:r>
              <a:rPr lang="he-IL" b="0"/>
              <a:t>תכונות עיקריות של </a:t>
            </a:r>
            <a:r>
              <a:rPr lang="en-US" b="0" err="1"/>
              <a:t>ConvNeXt</a:t>
            </a:r>
            <a:r>
              <a:rPr lang="en-US" b="0"/>
              <a:t>:</a:t>
            </a:r>
          </a:p>
          <a:p>
            <a:pPr algn="r" rtl="1"/>
            <a:endParaRPr lang="en-US" b="0"/>
          </a:p>
          <a:p>
            <a:pPr algn="r" rtl="1"/>
            <a:r>
              <a:rPr lang="he-IL" b="1"/>
              <a:t>חילוץ תכונה היררכית:</a:t>
            </a:r>
          </a:p>
          <a:p>
            <a:pPr algn="r" rtl="1"/>
            <a:r>
              <a:rPr lang="en-US" b="0" err="1"/>
              <a:t>ConvNeXt</a:t>
            </a:r>
            <a:r>
              <a:rPr lang="en-US" b="0"/>
              <a:t> </a:t>
            </a:r>
            <a:r>
              <a:rPr lang="he-IL" b="0"/>
              <a:t>מצטיין בלכידת ההקשר גלובלי ולוקאלי ביעילות.</a:t>
            </a:r>
          </a:p>
          <a:p>
            <a:pPr algn="r" rtl="1"/>
            <a:r>
              <a:rPr lang="he-IL" b="0"/>
              <a:t>יכולת זו חיונית להבנת התוכן והמבנה של תמונות בצורה מקיפה.</a:t>
            </a:r>
            <a:endParaRPr lang="en-US" b="0"/>
          </a:p>
          <a:p>
            <a:pPr algn="r" rtl="1"/>
            <a:endParaRPr lang="he-IL" b="0"/>
          </a:p>
          <a:p>
            <a:pPr algn="r" rtl="1"/>
            <a:r>
              <a:rPr lang="he-IL" b="1"/>
              <a:t>עיצוב מודולרי:</a:t>
            </a:r>
          </a:p>
          <a:p>
            <a:pPr algn="r" rtl="1"/>
            <a:r>
              <a:rPr lang="en-US" b="0" err="1"/>
              <a:t>ConvNeXt</a:t>
            </a:r>
            <a:r>
              <a:rPr lang="en-US" b="0"/>
              <a:t> </a:t>
            </a:r>
            <a:r>
              <a:rPr lang="he-IL" b="0"/>
              <a:t>מאמצת פילוסופיית עיצוב מודולרית, עושה שימוש חוזר בבלוקים.</a:t>
            </a:r>
          </a:p>
          <a:p>
            <a:pPr algn="r" rtl="1"/>
            <a:r>
              <a:rPr lang="he-IL" b="0"/>
              <a:t>מה שהופך אותה למודל יותר גמיש </a:t>
            </a:r>
            <a:r>
              <a:rPr lang="he-IL" b="0" err="1"/>
              <a:t>וסקלבילי</a:t>
            </a:r>
            <a:r>
              <a:rPr lang="he-IL" b="0"/>
              <a:t>.</a:t>
            </a:r>
          </a:p>
          <a:p>
            <a:pPr algn="r" rtl="1"/>
            <a:endParaRPr lang="he-IL" b="0"/>
          </a:p>
          <a:p>
            <a:pPr algn="r" rtl="1"/>
            <a:r>
              <a:rPr lang="he-IL" b="1"/>
              <a:t>מורכבות מופחתת:</a:t>
            </a:r>
          </a:p>
          <a:p>
            <a:pPr algn="r" rtl="1"/>
            <a:r>
              <a:rPr lang="he-IL" b="0"/>
              <a:t>למרות הביצועים המעולים שלו, </a:t>
            </a:r>
            <a:r>
              <a:rPr lang="en-US" b="0" err="1"/>
              <a:t>ConvNeXt</a:t>
            </a:r>
            <a:r>
              <a:rPr lang="en-US" b="0"/>
              <a:t> </a:t>
            </a:r>
            <a:r>
              <a:rPr lang="he-IL" b="0"/>
              <a:t>משיג תוצאות טובות יותר עם פחות פרמטרים בהשוואה לרשתות </a:t>
            </a:r>
            <a:r>
              <a:rPr lang="en-US" b="0"/>
              <a:t>CNN </a:t>
            </a:r>
            <a:r>
              <a:rPr lang="he-IL" b="0"/>
              <a:t>מסורתיות.</a:t>
            </a:r>
          </a:p>
          <a:p>
            <a:pPr algn="r" rtl="1"/>
            <a:r>
              <a:rPr lang="he-IL" b="0"/>
              <a:t>הפחתה זו במורכבות תורמת ליעילות במונחים של שימוש בזיכרון ומשאבים חישוביים.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290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en-US" b="0" err="1"/>
              <a:t>ConvNeXt</a:t>
            </a:r>
            <a:r>
              <a:rPr lang="en-US" b="0"/>
              <a:t> </a:t>
            </a:r>
            <a:r>
              <a:rPr lang="he-IL" b="0"/>
              <a:t>היא ארכיטקטורת רשת עצבית המורכבת מאבני בניין מרובות המכונה אבני </a:t>
            </a:r>
            <a:r>
              <a:rPr lang="en-US" b="0" err="1"/>
              <a:t>ConvNeXt</a:t>
            </a:r>
            <a:r>
              <a:rPr lang="en-US" b="0"/>
              <a:t>.</a:t>
            </a:r>
          </a:p>
          <a:p>
            <a:pPr algn="r" rtl="1"/>
            <a:r>
              <a:rPr lang="he-IL" b="0"/>
              <a:t>בלוקים אלו ממלאים תפקיד מכריע בעיצוב הארכיטקטורה של המודל וביכולתו ללמוד ייצוגים מורכבים.</a:t>
            </a:r>
          </a:p>
          <a:p>
            <a:pPr algn="r" rtl="1"/>
            <a:r>
              <a:rPr lang="en-US" b="0" err="1"/>
              <a:t>ConvNeXt</a:t>
            </a:r>
            <a:r>
              <a:rPr lang="en-US" b="0"/>
              <a:t> Blocks</a:t>
            </a:r>
          </a:p>
          <a:p>
            <a:pPr algn="r" rtl="1"/>
            <a:endParaRPr lang="en-US" b="0"/>
          </a:p>
          <a:p>
            <a:pPr algn="r" rtl="1"/>
            <a:r>
              <a:rPr lang="he-IL" b="0"/>
              <a:t>בלוקים של </a:t>
            </a:r>
            <a:r>
              <a:rPr lang="en-US" b="0" err="1"/>
              <a:t>ConvNeXt</a:t>
            </a:r>
            <a:r>
              <a:rPr lang="en-US" b="0"/>
              <a:t> </a:t>
            </a:r>
            <a:r>
              <a:rPr lang="he-IL" b="0"/>
              <a:t>מורכבים מנתיבים מקבילים של שכבות קונבולוציוניות.</a:t>
            </a:r>
          </a:p>
          <a:p>
            <a:pPr algn="r" rtl="1"/>
            <a:r>
              <a:rPr lang="he-IL" b="0"/>
              <a:t>כל בלוק מכיל נתיבים מרובים, כל אחד מעבד נתוני קלט באופן עצמאי.</a:t>
            </a:r>
          </a:p>
          <a:p>
            <a:pPr algn="r" rtl="1"/>
            <a:endParaRPr lang="he-IL" b="0"/>
          </a:p>
          <a:p>
            <a:pPr algn="r" rtl="1"/>
            <a:r>
              <a:rPr lang="he-IL" b="1"/>
              <a:t>נתיבים מקבילים</a:t>
            </a:r>
          </a:p>
          <a:p>
            <a:pPr algn="r" rtl="1"/>
            <a:r>
              <a:rPr lang="he-IL" b="0"/>
              <a:t>בתוך כל בלוק </a:t>
            </a:r>
            <a:r>
              <a:rPr lang="en-US" b="0" err="1"/>
              <a:t>ConvNeXt</a:t>
            </a:r>
            <a:r>
              <a:rPr lang="en-US" b="0"/>
              <a:t>, </a:t>
            </a:r>
            <a:r>
              <a:rPr lang="he-IL" b="0"/>
              <a:t>נתיבים מקבילים פועלים על נתוני הקלט בנפרד.</a:t>
            </a:r>
          </a:p>
          <a:p>
            <a:pPr algn="r" rtl="1"/>
            <a:r>
              <a:rPr lang="he-IL" b="0"/>
              <a:t>לנתיבים שונים עשויים להיות שדות קליטה נפרדים, המאפשרים למודל ללכוד תכונות מגוונות על פני קנה מידה מרחבי.</a:t>
            </a:r>
          </a:p>
          <a:p>
            <a:pPr algn="r" rtl="1"/>
            <a:endParaRPr lang="he-IL" b="1"/>
          </a:p>
          <a:p>
            <a:pPr algn="r" rtl="1"/>
            <a:r>
              <a:rPr lang="en-US" b="1"/>
              <a:t>Feature Fusion</a:t>
            </a:r>
          </a:p>
          <a:p>
            <a:pPr algn="r" rtl="1"/>
            <a:r>
              <a:rPr lang="he-IL" b="0"/>
              <a:t>תכונות שחולצו מנתיבים מקבילים מתמזגים יחד באמצעות פעולות כמו שרשור או סיכום.</a:t>
            </a:r>
          </a:p>
          <a:p>
            <a:pPr algn="r" rtl="1"/>
            <a:r>
              <a:rPr lang="he-IL" b="0"/>
              <a:t>תהליך היתוך זה משפר את יכולתו של המודל ללמוד ייצוגים מגוונים על ידי מינוף מידע משלים מנתיבים שונים.</a:t>
            </a:r>
          </a:p>
          <a:p>
            <a:pPr algn="r" rtl="1"/>
            <a:endParaRPr lang="he-IL" b="0"/>
          </a:p>
          <a:p>
            <a:pPr algn="r" rtl="1"/>
            <a:r>
              <a:rPr lang="he-IL" b="1"/>
              <a:t>מדרגיות</a:t>
            </a:r>
          </a:p>
          <a:p>
            <a:pPr algn="r" rtl="1"/>
            <a:r>
              <a:rPr lang="he-IL" b="0"/>
              <a:t>בלוקים של </a:t>
            </a:r>
            <a:r>
              <a:rPr lang="en-US" b="0" err="1"/>
              <a:t>ConvNeXt</a:t>
            </a:r>
            <a:r>
              <a:rPr lang="en-US" b="0"/>
              <a:t> </a:t>
            </a:r>
            <a:r>
              <a:rPr lang="he-IL" b="0"/>
              <a:t>נועדו להיות מוערמים, מה שמאפשר לרשת להגדיל את העומק.</a:t>
            </a:r>
          </a:p>
          <a:p>
            <a:pPr algn="r" rtl="1"/>
            <a:r>
              <a:rPr lang="he-IL" b="0"/>
              <a:t>ערימת בלוקים של </a:t>
            </a:r>
            <a:r>
              <a:rPr lang="en-US" b="0" err="1"/>
              <a:t>ConvNeXt</a:t>
            </a:r>
            <a:r>
              <a:rPr lang="en-US" b="0"/>
              <a:t> </a:t>
            </a:r>
            <a:r>
              <a:rPr lang="he-IL" b="0"/>
              <a:t>מאפשרת חילוץ של תכונות היררכיות ברמות מרובות, מה שמשפר את כוח הייצוג של המודל.</a:t>
            </a:r>
          </a:p>
          <a:p>
            <a:pPr algn="r" rtl="1"/>
            <a:endParaRPr lang="he-IL" b="0"/>
          </a:p>
          <a:p>
            <a:pPr algn="r" rtl="1"/>
            <a:r>
              <a:rPr lang="he-IL" b="1"/>
              <a:t>יישומים</a:t>
            </a:r>
          </a:p>
          <a:p>
            <a:pPr algn="r" rtl="1"/>
            <a:r>
              <a:rPr lang="he-IL" b="0"/>
              <a:t>ארכיטקטורת </a:t>
            </a:r>
            <a:r>
              <a:rPr lang="en-US" b="0" err="1"/>
              <a:t>ConvNeXt</a:t>
            </a:r>
            <a:r>
              <a:rPr lang="en-US" b="0"/>
              <a:t> </a:t>
            </a:r>
            <a:r>
              <a:rPr lang="he-IL" b="0"/>
              <a:t>מוצאת יישומים על פני משימות ראייה ממוחשבת שונות, כולל:</a:t>
            </a:r>
          </a:p>
          <a:p>
            <a:pPr algn="r" rtl="1"/>
            <a:r>
              <a:rPr lang="he-IL" b="0"/>
              <a:t>סיווג תמונה</a:t>
            </a:r>
          </a:p>
          <a:p>
            <a:pPr algn="r" rtl="1"/>
            <a:r>
              <a:rPr lang="he-IL" b="0"/>
              <a:t>זיהוי אובייקטים</a:t>
            </a:r>
          </a:p>
          <a:p>
            <a:pPr algn="r" rtl="1"/>
            <a:r>
              <a:rPr lang="he-IL" b="0"/>
              <a:t>פילוח סמנטי</a:t>
            </a:r>
          </a:p>
          <a:p>
            <a:pPr algn="r" rtl="1"/>
            <a:r>
              <a:rPr lang="he-IL" b="0"/>
              <a:t>הרבגוניות והיעילות שלו הופכות אותו לבחירה פופולרית בקהילת הראייה הממוחשבת להתמודדות עם אתגרים מגוונים.</a:t>
            </a:r>
            <a:endParaRPr lang="en-US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873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3589C-82B2-60B6-53CB-4306D7188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FF47D5-67F3-E8B3-108A-C42479ACBA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3F917F-8E55-7D62-DF89-61E7B90729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/>
              <a:t>מטרתו של ה</a:t>
            </a:r>
            <a:r>
              <a:rPr lang="en-US"/>
              <a:t>Pixel decoder</a:t>
            </a:r>
            <a:r>
              <a:rPr lang="he-IL"/>
              <a:t> הוא להגדיל את הרזולוציה של התמונה שקיבלנו מה</a:t>
            </a:r>
            <a:r>
              <a:rPr lang="en-US"/>
              <a:t>encoder</a:t>
            </a:r>
            <a:r>
              <a:rPr lang="he-IL"/>
              <a:t>. הוא מורכב מ4 שלבים שכל שלב כולל את </a:t>
            </a:r>
            <a:r>
              <a:rPr lang="en-US" b="1" i="0">
                <a:effectLst/>
                <a:latin typeface="Söhne"/>
              </a:rPr>
              <a:t>Upsampling Layer</a:t>
            </a:r>
            <a:r>
              <a:rPr lang="he-IL" b="0" i="0">
                <a:effectLst/>
                <a:latin typeface="Söhne"/>
              </a:rPr>
              <a:t> ו</a:t>
            </a:r>
            <a:r>
              <a:rPr lang="he-IL"/>
              <a:t> </a:t>
            </a:r>
            <a:r>
              <a:rPr lang="en-US" b="1" i="0">
                <a:effectLst/>
                <a:latin typeface="Söhne"/>
              </a:rPr>
              <a:t>Shortcut Layer</a:t>
            </a:r>
            <a:endParaRPr lang="he-IL"/>
          </a:p>
          <a:p>
            <a:pPr algn="r" rtl="1"/>
            <a:r>
              <a:rPr lang="he-IL"/>
              <a:t>שכבת ה</a:t>
            </a:r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upsampling</a:t>
            </a:r>
            <a:r>
              <a:rPr lang="he-IL" b="1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he-IL"/>
              <a:t>מגדילה את הרזולוציה של ה</a:t>
            </a:r>
            <a:r>
              <a:rPr lang="en-US"/>
              <a:t>feature maps</a:t>
            </a:r>
            <a:r>
              <a:rPr lang="he-IL"/>
              <a:t>, ו</a:t>
            </a:r>
            <a:r>
              <a:rPr lang="en-US" b="1"/>
              <a:t>shortcut layer</a:t>
            </a:r>
            <a:r>
              <a:rPr lang="he-IL" b="1"/>
              <a:t> </a:t>
            </a:r>
            <a:r>
              <a:rPr lang="he-IL"/>
              <a:t>משלבות תכונות מהשלב המקביל/המתאים של ה</a:t>
            </a:r>
            <a:r>
              <a:rPr lang="en-US"/>
              <a:t>encoder</a:t>
            </a:r>
          </a:p>
          <a:p>
            <a:pPr algn="r" rtl="1"/>
            <a:endParaRPr lang="en-US"/>
          </a:p>
          <a:p>
            <a:pPr algn="r" rtl="1"/>
            <a:r>
              <a:rPr lang="en-US" b="1">
                <a:solidFill>
                  <a:schemeClr val="accent2">
                    <a:lumMod val="60000"/>
                    <a:lumOff val="40000"/>
                  </a:schemeClr>
                </a:solidFill>
              </a:rPr>
              <a:t>Upsampling</a:t>
            </a:r>
            <a:r>
              <a:rPr lang="he-IL" b="1">
                <a:solidFill>
                  <a:schemeClr val="accent2">
                    <a:lumMod val="60000"/>
                    <a:lumOff val="40000"/>
                  </a:schemeClr>
                </a:solidFill>
              </a:rPr>
              <a:t>:</a:t>
            </a:r>
          </a:p>
          <a:p>
            <a:pPr algn="r" rtl="1"/>
            <a:r>
              <a:rPr lang="he-IL"/>
              <a:t>משתמשים ב</a:t>
            </a:r>
            <a:r>
              <a:rPr lang="en-US" err="1"/>
              <a:t>PixelShuffle</a:t>
            </a:r>
            <a:r>
              <a:rPr lang="en-US"/>
              <a:t> </a:t>
            </a:r>
            <a:r>
              <a:rPr lang="he-IL"/>
              <a:t>. תהליך זה לוקח (לדוגמה 4) בלוקי פיקסלים מכמה(4) ערוצים סמוכים ומסדר אותם מחדש ל2*2 פיקסלים בערוץ אחד. לתהליך זה יש יתרונות על פני שיטות אחרות של הרחבת רזולוציה כי הוא שומר מידע מרחבי באופן טוב יותר והוא יעיל. </a:t>
            </a:r>
            <a:endParaRPr lang="en-US"/>
          </a:p>
          <a:p>
            <a:pPr algn="r" rtl="1"/>
            <a:r>
              <a:rPr lang="en-US" b="1" i="0">
                <a:effectLst/>
                <a:latin typeface="Söhne"/>
              </a:rPr>
              <a:t>Shortcut Layer</a:t>
            </a:r>
            <a:r>
              <a:rPr lang="he-IL" b="1" i="0">
                <a:effectLst/>
                <a:latin typeface="Söhne"/>
              </a:rPr>
              <a:t>: </a:t>
            </a:r>
          </a:p>
          <a:p>
            <a:pPr algn="r" rtl="1"/>
            <a:r>
              <a:rPr lang="he-IL"/>
              <a:t>בעצם בכל פעם שנרחיב את הרזולוציה נשלב את התכונות מהשלב המקביל/המתאים של ה</a:t>
            </a:r>
            <a:r>
              <a:rPr lang="en-US"/>
              <a:t>encoder</a:t>
            </a:r>
            <a:endParaRPr lang="he-IL"/>
          </a:p>
          <a:p>
            <a:pPr algn="r" rtl="1"/>
            <a:endParaRPr lang="he-IL"/>
          </a:p>
          <a:p>
            <a:pPr algn="r" rtl="1"/>
            <a:r>
              <a:rPr lang="he-IL"/>
              <a:t>הפלט הסופי של ה</a:t>
            </a:r>
            <a:r>
              <a:rPr lang="en-US" sz="1200" b="1">
                <a:solidFill>
                  <a:schemeClr val="accent5">
                    <a:lumMod val="75000"/>
                  </a:schemeClr>
                </a:solidFill>
              </a:rPr>
              <a:t>Pixel decoder</a:t>
            </a:r>
            <a:r>
              <a:rPr lang="he-IL" sz="1200" b="1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he-IL"/>
              <a:t>הוא התמונה (שהיא עדיין שחור לבן) עם רזולוציה מרחבית זהה לתמונת הקלט בגווני אפור + כל התכונות המתאימות שאספנו מה</a:t>
            </a:r>
            <a:r>
              <a:rPr lang="en-US"/>
              <a:t>encoder</a:t>
            </a:r>
            <a:endParaRPr lang="he-IL"/>
          </a:p>
          <a:p>
            <a:pPr algn="r" rtl="1"/>
            <a:endParaRPr lang="he-IL"/>
          </a:p>
          <a:p>
            <a:pPr algn="r" rtl="1"/>
            <a:r>
              <a:rPr lang="he-IL"/>
              <a:t>נשים לב שעכשיו נעביר ל</a:t>
            </a:r>
            <a:r>
              <a:rPr lang="en-US"/>
              <a:t>color decoder</a:t>
            </a:r>
            <a:r>
              <a:rPr lang="he-IL"/>
              <a:t>- </a:t>
            </a:r>
            <a:r>
              <a:rPr lang="en-US"/>
              <a:t>image features</a:t>
            </a:r>
            <a:r>
              <a:rPr lang="he-IL"/>
              <a:t> בשלושה גדלים שונים: 1/16, 1/8 ו-1/4  .. נדבר על זה בהמשך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869856-EDA6-F2C7-703C-A3ECF7CD02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601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8C69D-E85E-2F1B-CE53-A774885CF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7F2F36-5008-A40E-9490-99DA63D7B1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E9141C-5963-EBB7-1497-2E51DF1F21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/>
              <a:t>ה</a:t>
            </a:r>
            <a:r>
              <a:rPr lang="en-US"/>
              <a:t>Color decoder</a:t>
            </a:r>
            <a:r>
              <a:rPr lang="he-IL"/>
              <a:t> הוא מרכיב מרכזי בתהליך הצביעה, ומציג גישה חדשה </a:t>
            </a:r>
            <a:r>
              <a:rPr lang="en-US" b="1"/>
              <a:t>query-based transformer</a:t>
            </a:r>
            <a:r>
              <a:rPr lang="he-IL" b="1"/>
              <a:t> </a:t>
            </a:r>
            <a:r>
              <a:rPr lang="he-IL"/>
              <a:t>כדי להנחות את הקצאת הצבעים לתמונה.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בפעם הראשונה</a:t>
            </a:r>
            <a:r>
              <a:rPr lang="en-US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מיישמים</a:t>
            </a:r>
            <a:r>
              <a:rPr lang="he-IL" b="1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1"/>
              <a:t>query-based transformer</a:t>
            </a:r>
            <a:r>
              <a:rPr lang="he-IL"/>
              <a:t> </a:t>
            </a:r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לצביעת תמונה</a:t>
            </a:r>
            <a:endParaRPr lang="en-US" sz="1200" b="1" i="0">
              <a:effectLst/>
              <a:latin typeface="Söhne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e-IL"/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/>
              <a:t>הוא מורכב מכמה </a:t>
            </a:r>
            <a:r>
              <a:rPr lang="en-US" sz="1200" b="1"/>
              <a:t>Color Decoder Block</a:t>
            </a:r>
            <a:r>
              <a:rPr lang="he-IL"/>
              <a:t>, כל בלוק מקבל</a:t>
            </a:r>
            <a:r>
              <a:rPr lang="en-US"/>
              <a:t>input </a:t>
            </a:r>
            <a:r>
              <a:rPr lang="he-IL"/>
              <a:t> של </a:t>
            </a:r>
            <a:r>
              <a:rPr lang="en-US" sz="1200" b="1" i="0">
                <a:effectLst/>
                <a:latin typeface="Söhne"/>
              </a:rPr>
              <a:t>visual features </a:t>
            </a:r>
            <a:r>
              <a:rPr lang="he-IL" sz="1200" b="1" i="0">
                <a:effectLst/>
                <a:latin typeface="Söhne"/>
              </a:rPr>
              <a:t> </a:t>
            </a:r>
            <a:r>
              <a:rPr lang="he-IL" sz="1200" b="0" i="0">
                <a:effectLst/>
                <a:latin typeface="Söhne"/>
              </a:rPr>
              <a:t>ו </a:t>
            </a:r>
            <a:r>
              <a:rPr lang="en-US" sz="1200" b="0" i="0">
                <a:effectLst/>
                <a:latin typeface="Söhne"/>
              </a:rPr>
              <a:t> </a:t>
            </a:r>
            <a:r>
              <a:rPr lang="en-US" sz="1200" b="1" i="0">
                <a:effectLst/>
                <a:latin typeface="Söhne"/>
              </a:rPr>
              <a:t>color queries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>
                <a:effectLst/>
                <a:latin typeface="Söhne"/>
              </a:rPr>
              <a:t>color queries</a:t>
            </a:r>
            <a:r>
              <a:rPr lang="he-IL" sz="1200" b="1" i="0">
                <a:effectLst/>
                <a:latin typeface="Söhne"/>
              </a:rPr>
              <a:t> </a:t>
            </a:r>
            <a:r>
              <a:rPr lang="he-IL" sz="1200" b="0" i="0">
                <a:effectLst/>
                <a:latin typeface="Söhne"/>
              </a:rPr>
              <a:t>מנחה את תהליך הצביעה על ידי אינטראקציה עם תכונות שחולצו מתמונת הקלט, זה וקטור שמתעדכן בהדרגה במהלך האימון.</a:t>
            </a:r>
            <a:endParaRPr lang="en-US" sz="1200" b="0" i="0">
              <a:effectLst/>
              <a:latin typeface="Söhne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>
                <a:effectLst/>
                <a:latin typeface="Söhne"/>
              </a:rPr>
              <a:t>visual features</a:t>
            </a:r>
            <a:r>
              <a:rPr lang="he-IL" sz="1200" b="1" i="0">
                <a:effectLst/>
                <a:latin typeface="Söhne"/>
              </a:rPr>
              <a:t> </a:t>
            </a:r>
            <a:r>
              <a:rPr lang="he-IL" sz="1200" b="0" i="0">
                <a:effectLst/>
                <a:latin typeface="Söhne"/>
              </a:rPr>
              <a:t>התכונות שחולצו מתמונת הקלט על ידי ה</a:t>
            </a:r>
            <a:r>
              <a:rPr lang="en-US" sz="1200" b="0" i="0">
                <a:effectLst/>
                <a:latin typeface="Söhne"/>
              </a:rPr>
              <a:t>encoder</a:t>
            </a:r>
            <a:r>
              <a:rPr lang="he-IL" sz="1200" b="0" i="0">
                <a:effectLst/>
                <a:latin typeface="Söhne"/>
              </a:rPr>
              <a:t>. </a:t>
            </a:r>
            <a:endParaRPr lang="en-US" b="0"/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/>
          </a:p>
          <a:p>
            <a:pPr algn="r" rtl="1"/>
            <a:r>
              <a:rPr lang="he-IL"/>
              <a:t>התהליך מתחיל בשכבת </a:t>
            </a:r>
            <a:r>
              <a:rPr lang="en-US" sz="1200" b="1">
                <a:latin typeface="Söhne"/>
              </a:rPr>
              <a:t>Cross-Attention</a:t>
            </a:r>
            <a:r>
              <a:rPr lang="he-IL"/>
              <a:t>, שבה ה</a:t>
            </a:r>
            <a:r>
              <a:rPr lang="en-US" sz="1200" b="1"/>
              <a:t>color queries</a:t>
            </a:r>
            <a:r>
              <a:rPr lang="he-IL" sz="1200" b="1"/>
              <a:t> </a:t>
            </a:r>
            <a:r>
              <a:rPr lang="he-IL"/>
              <a:t>מקיימות אינטראקציה עם ה</a:t>
            </a:r>
            <a:r>
              <a:rPr lang="en-US" sz="1200" b="1"/>
              <a:t>visual features </a:t>
            </a:r>
            <a:r>
              <a:rPr lang="he-IL" sz="1200" b="1"/>
              <a:t> </a:t>
            </a:r>
            <a:r>
              <a:rPr lang="he-IL" sz="1200" b="0"/>
              <a:t>כלומר תכונות ויזואליות שחולצו מתמונת הקלט</a:t>
            </a:r>
            <a:r>
              <a:rPr lang="he-IL"/>
              <a:t>.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/>
              <a:t>כדי לייצר תיאום בין משמעות התמונה לצבע</a:t>
            </a:r>
          </a:p>
          <a:p>
            <a:pPr algn="r" rtl="1"/>
            <a:endParaRPr lang="he-IL"/>
          </a:p>
          <a:p>
            <a:pPr algn="r" rtl="1"/>
            <a:r>
              <a:rPr lang="he-IL"/>
              <a:t>לשכבה הבאה מוסיפים את הטבעת הצבע המקורית ומנרמלים את הפלט, כך שמרנו על מידע הצבע המקורי ושילבנו תכונות.</a:t>
            </a:r>
          </a:p>
          <a:p>
            <a:pPr algn="r" rtl="1"/>
            <a:endParaRPr lang="he-IL"/>
          </a:p>
          <a:p>
            <a:pPr algn="r" rtl="1"/>
            <a:r>
              <a:rPr lang="he-IL"/>
              <a:t>השכבות הבאות, </a:t>
            </a:r>
            <a:r>
              <a:rPr lang="en-US" b="1"/>
              <a:t>self-attention</a:t>
            </a:r>
            <a:r>
              <a:rPr lang="he-IL"/>
              <a:t> ו-</a:t>
            </a:r>
            <a:r>
              <a:rPr lang="en-US" b="1"/>
              <a:t>MLP</a:t>
            </a:r>
            <a:r>
              <a:rPr lang="en-US"/>
              <a:t>, </a:t>
            </a:r>
            <a:r>
              <a:rPr lang="he-IL"/>
              <a:t> משכללות עוד יותר את ה</a:t>
            </a:r>
            <a:r>
              <a:rPr lang="en-US" sz="1200" b="1" i="0">
                <a:effectLst/>
                <a:latin typeface="Söhne"/>
              </a:rPr>
              <a:t>color queries</a:t>
            </a:r>
            <a:r>
              <a:rPr lang="he-IL"/>
              <a:t>, לוכדות יחסים בין אלמנטים שונים וממצות את תכונות ברמה גבוהה יותר.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/>
              <a:t>זה בעצם מאפשר למודל לשקול את החשיבות של כל אלמנט בהתבסס על הקשר שלו עם אחרים.</a:t>
            </a:r>
          </a:p>
          <a:p>
            <a:pPr algn="r" rtl="1"/>
            <a:endParaRPr lang="he-IL"/>
          </a:p>
          <a:p>
            <a:pPr algn="r" rtl="1"/>
            <a:r>
              <a:rPr lang="he-IL"/>
              <a:t>נזכיר שה</a:t>
            </a:r>
            <a:r>
              <a:rPr lang="en-US" b="1"/>
              <a:t>Color decoder</a:t>
            </a:r>
            <a:r>
              <a:rPr lang="he-IL" b="1"/>
              <a:t> </a:t>
            </a:r>
            <a:r>
              <a:rPr lang="he-IL" b="0"/>
              <a:t>מקבל </a:t>
            </a:r>
            <a:r>
              <a:rPr lang="en-US" b="0"/>
              <a:t>features</a:t>
            </a:r>
            <a:r>
              <a:rPr lang="he-IL" b="0"/>
              <a:t> בכמה רזולוציות שונות, זה מחזק את הקשר בין ה</a:t>
            </a:r>
            <a:r>
              <a:rPr lang="en-US" b="0"/>
              <a:t>color queries</a:t>
            </a:r>
            <a:r>
              <a:rPr lang="he-IL" b="0"/>
              <a:t> למאפיינים החזותיים – ככה בחירת הצבע לאלמנטים הופכת לרגישה יותר למידע סמנטי, מאפשרת זיהוי </a:t>
            </a:r>
            <a:r>
              <a:rPr lang="he-IL" b="0" err="1"/>
              <a:t>מדוייק</a:t>
            </a:r>
            <a:r>
              <a:rPr lang="he-IL" b="0"/>
              <a:t> יותר של גבולות ומפחיתה דימום צבע.</a:t>
            </a:r>
            <a:endParaRPr lang="he-IL" sz="1200" b="1">
              <a:latin typeface="Söhne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/>
              <a:t>לאורך תהליך זה, </a:t>
            </a:r>
            <a:r>
              <a:rPr lang="en-US" sz="1200" b="1">
                <a:latin typeface="Söhne"/>
              </a:rPr>
              <a:t>Layer Normalization</a:t>
            </a:r>
            <a:r>
              <a:rPr lang="he-IL" sz="1200" b="1">
                <a:latin typeface="Söhne"/>
              </a:rPr>
              <a:t> </a:t>
            </a:r>
            <a:r>
              <a:rPr lang="he-IL"/>
              <a:t>מבטיח את היציבות של ה</a:t>
            </a:r>
            <a:r>
              <a:rPr lang="en-US"/>
              <a:t>outputs</a:t>
            </a:r>
            <a:r>
              <a:rPr lang="he-IL"/>
              <a:t>. </a:t>
            </a:r>
          </a:p>
          <a:p>
            <a:pPr algn="r" rtl="1"/>
            <a:endParaRPr lang="en-US"/>
          </a:p>
          <a:p>
            <a:pPr algn="r" rt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F6297C-F2D4-B718-3DEE-C9D8C531CB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982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0AB0F-EDB7-393B-3294-CC7B7754F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3850A1-DD56-0886-4313-6BB141759D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164BF1-D93C-D197-3757-526FA07405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/>
              <a:t>כאן יש לנו הדמיה של </a:t>
            </a:r>
            <a:r>
              <a:rPr lang="en-US"/>
              <a:t>color queries</a:t>
            </a:r>
            <a:r>
              <a:rPr lang="he-IL"/>
              <a:t>  כדי להבין איך הוא </a:t>
            </a:r>
            <a:r>
              <a:rPr lang="he-IL" err="1"/>
              <a:t>עובד,באיזה</a:t>
            </a:r>
            <a:r>
              <a:rPr lang="he-IL"/>
              <a:t> חלקים היא מתמקדת וכיצד היא תוחמת ובוחרת צבע רלוונטי מבחינה סמנטית.</a:t>
            </a:r>
          </a:p>
          <a:p>
            <a:pPr algn="r" rtl="1"/>
            <a:r>
              <a:rPr lang="he-IL"/>
              <a:t>תוצאות ההדמיה מתקבלות על ידי החלת פונקציית </a:t>
            </a:r>
            <a:r>
              <a:rPr lang="he-IL" err="1"/>
              <a:t>סיגמואיד</a:t>
            </a:r>
            <a:r>
              <a:rPr lang="he-IL"/>
              <a:t> על מכפלה </a:t>
            </a:r>
            <a:r>
              <a:rPr lang="he-IL" err="1"/>
              <a:t>סקלרית</a:t>
            </a:r>
            <a:r>
              <a:rPr lang="he-IL"/>
              <a:t> של </a:t>
            </a:r>
            <a:r>
              <a:rPr lang="en-US"/>
              <a:t>color </a:t>
            </a:r>
            <a:r>
              <a:rPr lang="en-US" err="1"/>
              <a:t>queriy</a:t>
            </a:r>
            <a:r>
              <a:rPr lang="he-IL"/>
              <a:t> אחת ו</a:t>
            </a:r>
            <a:r>
              <a:rPr lang="en-US"/>
              <a:t>feature map</a:t>
            </a:r>
            <a:r>
              <a:rPr lang="he-IL"/>
              <a:t>.   </a:t>
            </a:r>
          </a:p>
          <a:p>
            <a:pPr algn="r" rtl="1"/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אנחנו יכולים לראות שכל </a:t>
            </a:r>
            <a:r>
              <a:rPr lang="en-US"/>
              <a:t>query</a:t>
            </a:r>
            <a:r>
              <a:rPr lang="he-IL" b="0" i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 מתמקדת באזור תכונה מסוים, וכך היא מזהה צבעים רלוונטיים מבחינה סמנטית לאותו </a:t>
            </a:r>
            <a:r>
              <a:rPr lang="he-IL" b="0" i="0" err="1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איזור</a:t>
            </a:r>
            <a:endParaRPr lang="he-IL" b="0" i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he-IL"/>
              <a:t>בשורה הראשונה כדוגמה, השאילתה הראשונה מופיעה על </a:t>
            </a:r>
            <a:r>
              <a:rPr lang="he-IL" b="1"/>
              <a:t>המצח, האף והגוף</a:t>
            </a:r>
            <a:r>
              <a:rPr lang="he-IL"/>
              <a:t> של הכלב, מה שכנראה יבחר כ</a:t>
            </a:r>
            <a:r>
              <a:rPr lang="he-IL" b="1"/>
              <a:t>צבע הלבן</a:t>
            </a:r>
            <a:r>
              <a:rPr lang="he-IL"/>
              <a:t>. </a:t>
            </a:r>
            <a:endParaRPr lang="en-US"/>
          </a:p>
          <a:p>
            <a:pPr algn="r" rtl="1"/>
            <a:r>
              <a:rPr lang="he-IL"/>
              <a:t>השאילתה השנייה והשלישית מתמקדות בפרווה של אזורי הרקע של </a:t>
            </a:r>
            <a:r>
              <a:rPr lang="he-IL" b="1"/>
              <a:t>הכלב והדשא</a:t>
            </a:r>
            <a:r>
              <a:rPr lang="he-IL"/>
              <a:t>, אשר עשויה ללכוד הטבעת </a:t>
            </a:r>
            <a:r>
              <a:rPr lang="he-IL" b="1"/>
              <a:t>צבע חום וירוק</a:t>
            </a:r>
            <a:r>
              <a:rPr lang="he-IL"/>
              <a:t>.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29B94A-5889-7D05-0620-BC0092EA4E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12016-AE6F-47AD-B550-EBE71B374E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08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871-A9BD-CA34-2614-D068AACD95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637AA-5357-E8E3-A05C-31A8CEA27F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BA8A0-FD32-123D-3581-F37D5F95B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B99CE-EB8B-F688-2AB2-61ED6B6B8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CC5E7-08C8-5AE8-251E-783B92033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006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242F9-B75B-2C06-5034-BE5D8E785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38FF3D-F115-2346-50CC-20E55E78FB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40E5E-BA5D-69D1-7491-072AB0929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17C85-E718-3B63-B258-3BB51F5C8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B14CE-BB3D-DAB3-BC3B-98D75C03F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10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4B642F-C37B-6A13-CF98-0EEC99F290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023D1E-B202-EB54-C0DF-87DC63163B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96A62-C7F1-2D50-CB71-C6DBDC7E5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C7EC9-3B70-0ABE-F045-533ABAD3E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6B84F-F325-870A-550D-C10976F1E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340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E8AFA-106B-E07E-9C65-C1BAFE5532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7EF09B-A4C3-5C58-D3D5-F9ECF03EB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FAB7F-8B9C-5B23-B37F-1907CCA50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9ADE8-1C63-A30C-A265-4C919A416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80108-80B7-E308-BEA9-97A4C8532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2260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EBDFE-515D-CE0B-E36C-E692FB72D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E59A-93E2-9C10-6936-7809BFE9A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FDA95A-EC70-5583-B596-5BBC81200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86068-E427-DECE-EE6B-1AA7FAFB1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50DFC-D76C-AA5F-6EEB-80E564A1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50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6654-F6AD-0BAE-8C24-14EC7ABC3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8DB8B-B8DB-9F4D-1628-4DA70699E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DE939-8EB1-6C38-6B10-EBD30736E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DB6DF-86E1-A523-239E-47E44575B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71601-FA57-2198-7C7C-99E6048DC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3599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9CCB8-7D26-AAB7-06F0-F25616F9A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4CBD5-C178-D682-D9B3-37C4F1EB97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D4383C-D797-7A32-BE0C-55391C0977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500162-2838-9FC3-7492-B3FC72F0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B4E019-A73E-68F6-0835-FC227E859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211BB-F91F-8795-D127-254CE7A8C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317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3B0F7-3218-5723-20B1-675FFD41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550EC-A83A-2FB4-5FD4-180A3B77F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29470-72EB-4242-9CB3-B91FBD894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9E6EFC-E79E-8E02-CC3C-0493824879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409DCC-AA71-7F3D-12D3-86A7D5FBBA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9B0056-CF7F-E93F-AC95-228EE7742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EDC3C2-8AE8-5B72-07FA-F83DA66A6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C7EFF0-6BEC-2AFC-E1E5-67596EF87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467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516FE-1D48-DD85-C5C6-B1F973CD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C5DE24-B6E5-A9FC-DD5D-81FDC686E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6A9909-5558-675B-B1EA-D2A0F676C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CABAA4-8046-42FE-1E16-5F554FC20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189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18E0B2-D0D1-6C15-144E-EDCBBCE20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594DFB-7536-18B0-6157-F15A7A7D6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F7A53-461C-454A-D35A-B38703627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002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155AF-86EC-7440-738C-84D648094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0679E-A0E3-5665-81A4-65FA181FC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6326FD-4ED3-D172-F625-01655E4AA1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792A8-EC0E-5C20-4BD9-E5A8729C9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420894-DBA1-B045-1691-2BCA114EB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38688-CE0A-594E-8EB9-33C1B106B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904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A5CA8-3112-1F48-9CEE-B3812EC27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DFBA0-2994-17A9-071F-7AE776444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791BA-A975-0E11-BE80-52393EB3D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22B86-03E2-FFE1-DD76-F1CCE9F7B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A35DD-FBA4-8730-DF16-6736305FE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602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5F488-947C-268F-4CC4-585AD8ED7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78A819-5BDF-6A6C-FA22-96747FD3D5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CC93B-C553-A169-4E27-5C60E3B90B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A2A78C-31EF-8164-4713-A94F16C04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406D2C-8311-02B2-781F-B939352F2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D42B43-76C1-F026-0C02-A432B60E3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5009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CF099-78D1-B794-CBEA-4C7C3CDC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BC018F-3F27-9D6A-9E98-1259641E6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3D661-D220-8F1C-AAA1-D9AEE019D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ABC06-6940-7E08-0D87-68545E8E4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64598-4C11-F778-8EB0-B1CCAF20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146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F631F1-2891-73EC-38C8-65D626F6B2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38C42-D317-6714-13F7-83D33194CC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C4BDB-C8A5-2600-1F5F-C25536F88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01ECA-C6A7-31C3-11DD-39ADAEAE9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7170B-51B9-1563-C251-862092D2C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28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743FA-08B6-596F-6D7C-3AFEEB2F9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853CBB-5083-6E5F-2D7F-A4370D780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95B9E-302A-CBC3-CECE-5A067E51C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1BB4A-231D-D0D1-7DD2-6C868C127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C4A4B-90CC-F0BC-C2D0-C8FA9E59E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947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03EDE-80EE-3CD1-109B-537E7FB99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907AF-C95C-8245-36A9-99841D1E6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F36EE0-1493-FF30-6CDB-102F473FCF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1989B-DEF4-9695-24EC-9A9F81A40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F9DAA-A88A-92A2-EEDA-B7084B17E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97E7D-499F-C0C2-CA4B-8116D377E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90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CE53E-F466-CAD7-A975-ED1EE0FA5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8CDDA5-2330-AA4B-8548-E00BDD71E4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BCADE8-4AD0-D916-62D8-687C0F8E9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AA40D-24C5-33E6-C0D0-47DFDEB69A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434DC8-6BE8-BE2C-5FC7-0826AA4650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6B5AC4-EBE7-1B9B-4381-A65C296F4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1DA951-3D85-567E-2FDD-1181C143E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E13A3-5727-18A6-A4CA-0BBE59E56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63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8C5C6-BE42-49FB-F1C0-1203510C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BB41C-96DD-CDF1-FF67-8AA283E1D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84095A-CC9D-B52D-441C-57F47C471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F31614-48E9-83EB-AA59-64CC754F2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42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1AC2B0-E011-1FAF-3F66-D64F6AF35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29946C-7755-CB31-54F5-D457CA21E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20B4BE-8C39-222B-4B8F-6583522EF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867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E1C24-19A4-3309-17FF-66B08CB26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D03CC-6A10-71F3-2843-5FC0ED14E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321FF-D1BB-8088-0565-1FBA17F6CB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2306D7-228E-842B-4B7A-1F86E9C67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37ACDB-E2E9-22E9-A23C-DBAE62B68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25AEB9-2B7F-D15E-2170-6D1446C9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39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A95A2-E3C8-6161-91EC-FA7B771DA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374DC5-379F-6E7C-CFE0-066A18C05C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684CF-9D36-8B64-6B59-EE531F6CC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4687DE-FB35-F045-79DF-9232BBE85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1BB05-256D-98B4-C548-DF591368A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85BF7A-1C4E-E34D-7A2C-6DB62D883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763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7E7D12-2286-FA80-AD5D-48DB778CF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A1924-14B1-D2A4-BB3A-7A14DD71E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86829-957C-E175-4D40-D553A92DE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D2BF4-D570-4706-A848-1E77F463E87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F56D1-29C9-BB4A-6141-48D8F5108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82356-B6EB-5BEE-5A67-3302F26E81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BD1935-1ADB-4D3E-ABB9-F7F4645E0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3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BE67F5-8023-F9C1-5366-013E7DC6E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04F52-6552-4A5B-FB1B-3BBFA28AE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46923-C302-FF52-EDCB-651C528B7D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2E569-0F74-44C8-AC4F-6BC2B3977AB7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12A6B-8F10-B67C-B13C-28CAD45CC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DBF11-0B88-DC10-FCB4-D910FC903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DDD75B-C94D-4323-87BD-A89BA0EA7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410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28DA57-EDF7-3560-4A89-2D63ECABF0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10536" b="3321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63CD2B-0BFB-EFE7-5477-F07008EEA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DDColor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:</a:t>
            </a:r>
            <a:r>
              <a:rPr lang="en-US" dirty="0">
                <a:solidFill>
                  <a:srgbClr val="FFFFFF"/>
                </a:solidFill>
              </a:rPr>
              <a:t> Towards Photo-Realistic Image 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</a:t>
            </a:r>
            <a:r>
              <a:rPr lang="en-US" b="1" dirty="0">
                <a:solidFill>
                  <a:srgbClr val="FFFFFF"/>
                </a:solidFill>
              </a:rPr>
              <a:t>olor</a:t>
            </a:r>
            <a:r>
              <a:rPr lang="en-US" dirty="0">
                <a:solidFill>
                  <a:srgbClr val="FFFFFF"/>
                </a:solidFill>
              </a:rPr>
              <a:t>ization via 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</a:t>
            </a:r>
            <a:r>
              <a:rPr lang="en-US" dirty="0">
                <a:solidFill>
                  <a:srgbClr val="FFFFFF"/>
                </a:solidFill>
              </a:rPr>
              <a:t>ual 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</a:t>
            </a:r>
            <a:r>
              <a:rPr lang="en-US" dirty="0">
                <a:solidFill>
                  <a:srgbClr val="FFFFFF"/>
                </a:solidFill>
              </a:rPr>
              <a:t>ecoders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CB9ABB-CC0F-13DF-2D65-463C21710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Yovel Gabay</a:t>
            </a:r>
          </a:p>
          <a:p>
            <a:r>
              <a:rPr lang="en-US">
                <a:solidFill>
                  <a:srgbClr val="FFFFFF"/>
                </a:solidFill>
              </a:rPr>
              <a:t>Tal Gaon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828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71CB96-2AE4-6915-9E19-4B05D19E4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8E4EB-A8C9-9F88-B707-AF3C1C256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Pixel decoder</a:t>
            </a:r>
          </a:p>
        </p:txBody>
      </p:sp>
      <p:sp>
        <p:nvSpPr>
          <p:cNvPr id="3" name="AutoShape 2" descr="Pixel Shuffle Layer | NumPyNet">
            <a:extLst>
              <a:ext uri="{FF2B5EF4-FFF2-40B4-BE49-F238E27FC236}">
                <a16:creationId xmlns:a16="http://schemas.microsoft.com/office/drawing/2014/main" id="{D66D0FF3-6632-6292-3549-E67D952354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B22331-F692-7E88-58E7-2E8FDC2BC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4030" y="8660"/>
            <a:ext cx="4047970" cy="181696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B0C00EAE-DF2F-EA84-EE3B-0B125FBD5F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/>
                  <a:t>Four stages that gradually expand the image resolution, Within each stage, there is an </a:t>
                </a:r>
                <a:r>
                  <a:rPr lang="en-US" b="1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upsampling</a:t>
                </a:r>
                <a:r>
                  <a:rPr lang="en-US"/>
                  <a:t> layer and a </a:t>
                </a:r>
                <a:r>
                  <a:rPr lang="en-US" b="1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shortcut layer</a:t>
                </a:r>
                <a:r>
                  <a:rPr lang="en-US"/>
                  <a:t>.</a:t>
                </a:r>
                <a:endParaRPr lang="he-IL"/>
              </a:p>
              <a:p>
                <a:pPr algn="l">
                  <a:buFont typeface="Arial" panose="020B0604020202020204" pitchFamily="34" charset="0"/>
                  <a:buChar char="•"/>
                </a:pPr>
                <a:r>
                  <a:rPr lang="en-US" b="1" i="0">
                    <a:effectLst/>
                    <a:latin typeface="Söhne"/>
                  </a:rPr>
                  <a:t>Upsampling Layer</a:t>
                </a:r>
                <a:r>
                  <a:rPr lang="en-US" b="0" i="0">
                    <a:effectLst/>
                    <a:latin typeface="Söhne"/>
                  </a:rPr>
                  <a:t>: </a:t>
                </a:r>
                <a:r>
                  <a:rPr lang="en-US" b="0" i="0" err="1">
                    <a:effectLst/>
                    <a:latin typeface="Söhne"/>
                  </a:rPr>
                  <a:t>PixelShuffle</a:t>
                </a:r>
                <a:r>
                  <a:rPr lang="en-US" b="0" i="0">
                    <a:effectLst/>
                    <a:latin typeface="Söhne"/>
                  </a:rPr>
                  <a:t> is utilized.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effectLst/>
                                <a:latin typeface="Cambria Math" panose="02040503050406030204" pitchFamily="18" charset="0"/>
                              </a:rPr>
                              <m:t>h</m:t>
                            </m:r>
                          </m:num>
                          <m:den>
                            <m:r>
                              <a:rPr lang="en-US" b="0" i="1" smtClean="0">
                                <a:effectLst/>
                                <a:latin typeface="Cambria Math" panose="02040503050406030204" pitchFamily="18" charset="0"/>
                              </a:rPr>
                              <m:t>𝑝</m:t>
                            </m:r>
                          </m:den>
                        </m:f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  <m:t>,</m:t>
                        </m:r>
                        <m:f>
                          <m:fPr>
                            <m:ctrlPr>
                              <a:rPr lang="en-US" b="0" i="1" smtClean="0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effectLst/>
                                <a:latin typeface="Cambria Math" panose="02040503050406030204" pitchFamily="18" charset="0"/>
                              </a:rPr>
                              <m:t>𝑤</m:t>
                            </m:r>
                          </m:num>
                          <m:den>
                            <m:r>
                              <a:rPr lang="en-US" b="0" i="1" smtClean="0">
                                <a:effectLst/>
                                <a:latin typeface="Cambria Math" panose="02040503050406030204" pitchFamily="18" charset="0"/>
                              </a:rPr>
                              <m:t>𝑝</m:t>
                            </m:r>
                          </m:den>
                        </m:f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  <m:t>𝑐</m:t>
                        </m:r>
                        <m:sSup>
                          <m:sSupPr>
                            <m:ctrlPr>
                              <a:rPr lang="en-US" b="0" i="1" smtClean="0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effectLst/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b="0" i="1" smtClean="0">
                                <a:effectLst/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→(</m:t>
                    </m:r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effectLst/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b="0" i="0">
                    <a:effectLst/>
                    <a:latin typeface="Söhne"/>
                  </a:rPr>
                  <a:t>. This approach ensures a more efficient and effective upsampling process.</a:t>
                </a:r>
              </a:p>
              <a:p>
                <a:pPr algn="l">
                  <a:buFont typeface="Arial" panose="020B0604020202020204" pitchFamily="34" charset="0"/>
                  <a:buChar char="•"/>
                </a:pPr>
                <a:r>
                  <a:rPr lang="en-US" b="1" i="0">
                    <a:effectLst/>
                    <a:latin typeface="Söhne"/>
                  </a:rPr>
                  <a:t>Shortcut Layer</a:t>
                </a:r>
                <a:r>
                  <a:rPr lang="en-US" b="0" i="0">
                    <a:effectLst/>
                    <a:latin typeface="Söhne"/>
                  </a:rPr>
                  <a:t>: Integrates features from corresponding stages of the encoder through shortcut connections. This integration is achieved using a convolution operation.</a:t>
                </a:r>
              </a:p>
              <a:p>
                <a:pPr algn="l">
                  <a:buFont typeface="Arial" panose="020B0604020202020204" pitchFamily="34" charset="0"/>
                  <a:buChar char="•"/>
                </a:pPr>
                <a:r>
                  <a:rPr lang="en-US" b="1" i="0">
                    <a:effectLst/>
                    <a:latin typeface="Söhne"/>
                  </a:rPr>
                  <a:t>Image Embedding</a:t>
                </a:r>
                <a:r>
                  <a:rPr lang="en-US" b="0" i="0">
                    <a:effectLst/>
                    <a:latin typeface="Söhne"/>
                  </a:rPr>
                  <a:t>: The final output of the pixel decoder is the image embedding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𝑊</m:t>
                        </m:r>
                      </m:sup>
                    </m:sSup>
                  </m:oMath>
                </a14:m>
                <a:r>
                  <a:rPr lang="en-US" b="0" i="0">
                    <a:effectLst/>
                    <a:latin typeface="Söhne"/>
                  </a:rPr>
                  <a:t>, which possesses the same spatial resolution as the input grayscale image. 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B0C00EAE-DF2F-EA84-EE3B-0B125FBD5F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5032375"/>
              </a:xfrm>
              <a:blipFill>
                <a:blip r:embed="rId4"/>
                <a:stretch>
                  <a:fillRect l="-1217" t="-1937" r="-116" b="-1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8" name="Picture 4" descr="Pixel shuffle animation in neural networks with a block size of 2x2">
            <a:extLst>
              <a:ext uri="{FF2B5EF4-FFF2-40B4-BE49-F238E27FC236}">
                <a16:creationId xmlns:a16="http://schemas.microsoft.com/office/drawing/2014/main" id="{3A11A7B9-3AFD-B0F4-4101-4898075F3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174" y="1262139"/>
            <a:ext cx="8946437" cy="5032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BDD9D6-7369-BB7C-288F-1E62DB7CCB3E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4CFD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548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E336E-C2D5-81E6-BE6B-E4204ADCE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68A5A-99E6-B80B-E257-B7ACCD364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Color decoder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AB9A21-30CE-D6FB-5381-AEA799D9C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5158" y="1612126"/>
            <a:ext cx="3997960" cy="1626235"/>
          </a:xfrm>
        </p:spPr>
        <p:txBody>
          <a:bodyPr>
            <a:normAutofit/>
          </a:bodyPr>
          <a:lstStyle/>
          <a:p>
            <a:pPr marL="285750" indent="-285750"/>
            <a:r>
              <a:rPr lang="en-US" sz="1800" b="0" i="0">
                <a:effectLst/>
                <a:latin typeface="Söhne"/>
              </a:rPr>
              <a:t>Composed of a stack of blocks.</a:t>
            </a:r>
          </a:p>
          <a:p>
            <a:pPr marL="285750" indent="-285750"/>
            <a:r>
              <a:rPr lang="en-US" sz="1800" b="0" i="0">
                <a:effectLst/>
                <a:latin typeface="Söhne"/>
              </a:rPr>
              <a:t>Each block processes visual features and color queries.</a:t>
            </a:r>
          </a:p>
          <a:p>
            <a:pPr marL="285750" indent="-285750"/>
            <a:r>
              <a:rPr lang="en-US" sz="1800" b="0" i="0">
                <a:effectLst/>
                <a:latin typeface="Söhne"/>
              </a:rPr>
              <a:t>Reduces color bleeding, leading to improved colorization quality.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62534E4-2FAC-322D-3A0E-2F4D758F7DFF}"/>
              </a:ext>
            </a:extLst>
          </p:cNvPr>
          <p:cNvGrpSpPr/>
          <p:nvPr/>
        </p:nvGrpSpPr>
        <p:grpSpPr>
          <a:xfrm>
            <a:off x="5148282" y="1756664"/>
            <a:ext cx="2336800" cy="3694555"/>
            <a:chOff x="9512123" y="1169849"/>
            <a:chExt cx="2336800" cy="369455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B050465-C292-DFE2-8ACF-A7386C72A0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6409"/>
            <a:stretch/>
          </p:blipFill>
          <p:spPr>
            <a:xfrm>
              <a:off x="9512123" y="1391285"/>
              <a:ext cx="2336800" cy="331923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9671873-748C-CDE3-EEBF-078312B47051}"/>
                </a:ext>
              </a:extLst>
            </p:cNvPr>
            <p:cNvSpPr txBox="1"/>
            <p:nvPr/>
          </p:nvSpPr>
          <p:spPr>
            <a:xfrm>
              <a:off x="9512123" y="4556627"/>
              <a:ext cx="23368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b="1"/>
                <a:t>visual features   color queries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904083-6DA3-4523-9608-09EC7954A18B}"/>
                </a:ext>
              </a:extLst>
            </p:cNvPr>
            <p:cNvSpPr txBox="1"/>
            <p:nvPr/>
          </p:nvSpPr>
          <p:spPr>
            <a:xfrm>
              <a:off x="9569196" y="1169849"/>
              <a:ext cx="191008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/>
                <a:t>Color Decoder Block</a:t>
              </a:r>
            </a:p>
          </p:txBody>
        </p:sp>
      </p:grp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659B5A9-3C28-F4D1-EC86-5B15B73D2EFA}"/>
              </a:ext>
            </a:extLst>
          </p:cNvPr>
          <p:cNvSpPr txBox="1">
            <a:spLocks/>
          </p:cNvSpPr>
          <p:nvPr/>
        </p:nvSpPr>
        <p:spPr>
          <a:xfrm>
            <a:off x="855158" y="3602230"/>
            <a:ext cx="4089402" cy="2022178"/>
          </a:xfrm>
          <a:prstGeom prst="rect">
            <a:avLst/>
          </a:prstGeom>
          <a:solidFill>
            <a:srgbClr val="F3B183">
              <a:alpha val="50196"/>
            </a:srgb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/>
              <a:t>Cross-Attention:</a:t>
            </a:r>
          </a:p>
          <a:p>
            <a:pPr marL="285750" indent="-285750"/>
            <a:r>
              <a:rPr lang="en-US" sz="1600"/>
              <a:t>Establishes correlation between semantic representation and color embedding.</a:t>
            </a:r>
          </a:p>
          <a:p>
            <a:pPr marL="285750" indent="-285750"/>
            <a:r>
              <a:rPr lang="en-US" sz="1600"/>
              <a:t>Computes attention scores between color queries and visual features.</a:t>
            </a:r>
          </a:p>
          <a:p>
            <a:pPr marL="285750" indent="-285750"/>
            <a:r>
              <a:rPr lang="en-US" sz="1600" u="sng"/>
              <a:t>Output: </a:t>
            </a:r>
            <a:r>
              <a:rPr lang="en-US" sz="1600"/>
              <a:t>Refined color embedding enriched with information from visual features.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3D1F297-4A5D-33F1-3BF6-0EF8AB830AE8}"/>
              </a:ext>
            </a:extLst>
          </p:cNvPr>
          <p:cNvSpPr txBox="1">
            <a:spLocks/>
          </p:cNvSpPr>
          <p:nvPr/>
        </p:nvSpPr>
        <p:spPr>
          <a:xfrm>
            <a:off x="7705763" y="371366"/>
            <a:ext cx="4089402" cy="1457514"/>
          </a:xfrm>
          <a:prstGeom prst="rect">
            <a:avLst/>
          </a:prstGeom>
          <a:solidFill>
            <a:srgbClr val="9DC3E6">
              <a:alpha val="50196"/>
            </a:srgb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>
                <a:latin typeface="Söhne"/>
              </a:rPr>
              <a:t>Add &amp; Norm (Layer Normalization):</a:t>
            </a:r>
          </a:p>
          <a:p>
            <a:r>
              <a:rPr lang="en-US" sz="1600">
                <a:latin typeface="Söhne"/>
              </a:rPr>
              <a:t>Normalizes activations and combines with original color embedding.</a:t>
            </a:r>
          </a:p>
          <a:p>
            <a:r>
              <a:rPr lang="en-US" sz="1600">
                <a:latin typeface="Söhne"/>
              </a:rPr>
              <a:t>Stabilizes activations through normalization and integrates with original embedding.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E29A1EF5-6AF9-F1D2-9128-F9E080F4870D}"/>
              </a:ext>
            </a:extLst>
          </p:cNvPr>
          <p:cNvSpPr txBox="1">
            <a:spLocks/>
          </p:cNvSpPr>
          <p:nvPr/>
        </p:nvSpPr>
        <p:spPr>
          <a:xfrm>
            <a:off x="7705763" y="4613319"/>
            <a:ext cx="4089402" cy="2139998"/>
          </a:xfrm>
          <a:prstGeom prst="rect">
            <a:avLst/>
          </a:prstGeom>
          <a:solidFill>
            <a:srgbClr val="B2AEAE">
              <a:alpha val="50196"/>
            </a:srgb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600" b="1" i="0">
                <a:effectLst/>
                <a:latin typeface="Söhne"/>
              </a:rPr>
              <a:t>MLP (Feed-forward Network):</a:t>
            </a:r>
            <a:endParaRPr lang="en-US" sz="1600" b="0" i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i="0">
                <a:effectLst/>
                <a:latin typeface="Söhne"/>
              </a:rPr>
              <a:t>Applies feed-forward network to extract higher-level representations.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i="0">
                <a:effectLst/>
                <a:latin typeface="Söhne"/>
              </a:rPr>
              <a:t>Consists of fully connected layers and activation functions.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u="sng"/>
              <a:t>Output: </a:t>
            </a:r>
            <a:r>
              <a:rPr lang="en-US" sz="1600" i="0">
                <a:effectLst/>
                <a:latin typeface="Söhne"/>
              </a:rPr>
              <a:t>Transformed and higher-level representation of color embedding.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A06592AB-BA78-4C6E-3B5A-8E80F60D24EA}"/>
              </a:ext>
            </a:extLst>
          </p:cNvPr>
          <p:cNvSpPr txBox="1">
            <a:spLocks/>
          </p:cNvSpPr>
          <p:nvPr/>
        </p:nvSpPr>
        <p:spPr>
          <a:xfrm>
            <a:off x="7688804" y="2175170"/>
            <a:ext cx="4089402" cy="2139998"/>
          </a:xfrm>
          <a:prstGeom prst="rect">
            <a:avLst/>
          </a:prstGeom>
          <a:solidFill>
            <a:srgbClr val="FFE699">
              <a:alpha val="50196"/>
            </a:srgb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600" b="1" i="0">
                <a:effectLst/>
                <a:latin typeface="Söhne"/>
              </a:rPr>
              <a:t>Self-Attention:</a:t>
            </a:r>
          </a:p>
          <a:p>
            <a:r>
              <a:rPr lang="en-US" sz="1600" i="0">
                <a:effectLst/>
                <a:latin typeface="Söhne"/>
              </a:rPr>
              <a:t>Captures relationships between elements within color embedding.</a:t>
            </a:r>
          </a:p>
          <a:p>
            <a:r>
              <a:rPr lang="en-US" sz="1600" i="0">
                <a:effectLst/>
                <a:latin typeface="Söhne"/>
              </a:rPr>
              <a:t>Computes attention scores between elements, weighing their importance.</a:t>
            </a:r>
          </a:p>
          <a:p>
            <a:r>
              <a:rPr lang="en-US" sz="1600" u="sng"/>
              <a:t>Output: </a:t>
            </a:r>
            <a:r>
              <a:rPr lang="en-US" sz="1600" i="0">
                <a:effectLst/>
                <a:latin typeface="Söhne"/>
              </a:rPr>
              <a:t>Further refined color embedding capturing inter-element relationships.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E6FD9B-6258-B292-290A-20753732E4CD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4CFD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712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D014E-2869-818C-7A0E-2AD777081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3C61268-A115-FC6B-478D-943B734B3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16" y="1978674"/>
            <a:ext cx="11872168" cy="40428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29E3D0-980B-8B49-59D8-5EC908B370D7}"/>
              </a:ext>
            </a:extLst>
          </p:cNvPr>
          <p:cNvSpPr txBox="1"/>
          <p:nvPr/>
        </p:nvSpPr>
        <p:spPr>
          <a:xfrm>
            <a:off x="159916" y="5842337"/>
            <a:ext cx="20083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/>
              <a:t>Colorized image by our method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2BB3B0-6BC2-4128-9BF9-382FC8F93684}"/>
              </a:ext>
            </a:extLst>
          </p:cNvPr>
          <p:cNvSpPr txBox="1"/>
          <p:nvPr/>
        </p:nvSpPr>
        <p:spPr>
          <a:xfrm>
            <a:off x="2286000" y="5842337"/>
            <a:ext cx="96012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/>
              <a:t>Visualization of color queries</a:t>
            </a:r>
          </a:p>
          <a:p>
            <a:pPr algn="ctr"/>
            <a:r>
              <a:rPr lang="en-US" sz="2000" b="1">
                <a:solidFill>
                  <a:srgbClr val="C00000"/>
                </a:solidFill>
              </a:rPr>
              <a:t>Red</a:t>
            </a:r>
            <a:r>
              <a:rPr lang="en-US" sz="2000"/>
              <a:t> represents </a:t>
            </a:r>
            <a:r>
              <a:rPr lang="en-US" sz="2000" b="1">
                <a:solidFill>
                  <a:srgbClr val="C00000"/>
                </a:solidFill>
              </a:rPr>
              <a:t>high</a:t>
            </a:r>
            <a:r>
              <a:rPr lang="en-US" sz="2000"/>
              <a:t> activation values</a:t>
            </a:r>
            <a:endParaRPr lang="he-IL" sz="2000"/>
          </a:p>
          <a:p>
            <a:pPr algn="ctr"/>
            <a:r>
              <a:rPr lang="en-US" sz="2000" b="1">
                <a:solidFill>
                  <a:schemeClr val="accent5">
                    <a:lumMod val="75000"/>
                  </a:schemeClr>
                </a:solidFill>
              </a:rPr>
              <a:t>Blue</a:t>
            </a:r>
            <a:r>
              <a:rPr lang="he-IL" sz="2000"/>
              <a:t> </a:t>
            </a:r>
            <a:r>
              <a:rPr lang="en-US" sz="2000"/>
              <a:t>represents </a:t>
            </a:r>
            <a:r>
              <a:rPr lang="en-US" sz="2000" b="1">
                <a:solidFill>
                  <a:schemeClr val="accent5">
                    <a:lumMod val="75000"/>
                  </a:schemeClr>
                </a:solidFill>
              </a:rPr>
              <a:t>low</a:t>
            </a:r>
            <a:r>
              <a:rPr lang="en-US" sz="2000"/>
              <a:t> activation values</a:t>
            </a:r>
            <a:endParaRPr lang="he-IL" sz="200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C39D1D6-F624-638B-95EA-1F2F824D7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Visualizing the Color Queries</a:t>
            </a:r>
            <a:endParaRPr lang="he-IL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3F27D2-54C9-2544-2E98-FBF69387B085}"/>
              </a:ext>
            </a:extLst>
          </p:cNvPr>
          <p:cNvSpPr txBox="1"/>
          <p:nvPr/>
        </p:nvSpPr>
        <p:spPr>
          <a:xfrm>
            <a:off x="2474748" y="1554929"/>
            <a:ext cx="13682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/>
              <a:t>1st query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34839C-1A2B-C4DF-BDBF-84CEF528E628}"/>
              </a:ext>
            </a:extLst>
          </p:cNvPr>
          <p:cNvSpPr txBox="1"/>
          <p:nvPr/>
        </p:nvSpPr>
        <p:spPr>
          <a:xfrm>
            <a:off x="4307667" y="1554929"/>
            <a:ext cx="13682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/>
              <a:t>2nd query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CA3A25-8E1A-2C51-544B-1FADCB64074D}"/>
              </a:ext>
            </a:extLst>
          </p:cNvPr>
          <p:cNvSpPr txBox="1"/>
          <p:nvPr/>
        </p:nvSpPr>
        <p:spPr>
          <a:xfrm>
            <a:off x="6309462" y="1554929"/>
            <a:ext cx="13682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/>
              <a:t>3rd query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DB056E-84A0-D95A-8742-24065BBFF285}"/>
              </a:ext>
            </a:extLst>
          </p:cNvPr>
          <p:cNvSpPr txBox="1"/>
          <p:nvPr/>
        </p:nvSpPr>
        <p:spPr>
          <a:xfrm>
            <a:off x="8311257" y="1554929"/>
            <a:ext cx="13682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/>
              <a:t>4th query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314DFF-E6B2-A551-F165-867484B6E6E6}"/>
              </a:ext>
            </a:extLst>
          </p:cNvPr>
          <p:cNvSpPr txBox="1"/>
          <p:nvPr/>
        </p:nvSpPr>
        <p:spPr>
          <a:xfrm>
            <a:off x="10313052" y="1554929"/>
            <a:ext cx="13682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/>
              <a:t>5th query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0919A5-AA28-DFCC-0BA0-AB24F0C304D3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4CFD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239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9AF23-8357-6EE9-4FC1-F6E2476D3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356D8-CC0C-379E-F806-0394228B2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/>
              <a:t> Lack of </a:t>
            </a:r>
            <a:r>
              <a:rPr lang="en-US" b="1">
                <a:solidFill>
                  <a:schemeClr val="accent5">
                    <a:lumMod val="75000"/>
                  </a:schemeClr>
                </a:solidFill>
              </a:rPr>
              <a:t>User Controls </a:t>
            </a:r>
            <a:r>
              <a:rPr lang="en-US"/>
              <a:t>or Guidance:</a:t>
            </a:r>
          </a:p>
          <a:p>
            <a:pPr lvl="1"/>
            <a:r>
              <a:rPr lang="en-US"/>
              <a:t>The approach lacks direct user controls or guidance over the colors produced.</a:t>
            </a:r>
          </a:p>
          <a:p>
            <a:pPr lvl="1"/>
            <a:r>
              <a:rPr lang="en-US"/>
              <a:t>Users cannot specify color preferences or provide guidance during the colorization process.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Handling </a:t>
            </a:r>
            <a:r>
              <a:rPr lang="en-US" b="1">
                <a:solidFill>
                  <a:schemeClr val="accent5">
                    <a:lumMod val="75000"/>
                  </a:schemeClr>
                </a:solidFill>
              </a:rPr>
              <a:t>Transparent Objects</a:t>
            </a:r>
            <a:r>
              <a:rPr lang="en-US"/>
              <a:t>:</a:t>
            </a:r>
          </a:p>
          <a:p>
            <a:pPr lvl="1"/>
            <a:r>
              <a:rPr lang="en-US"/>
              <a:t>Challenges persist when dealing with images containing transparent or translucent objects.</a:t>
            </a:r>
          </a:p>
          <a:p>
            <a:pPr lvl="1"/>
            <a:r>
              <a:rPr lang="en-US"/>
              <a:t>Failure case: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4C0AC7-EE21-2F0E-F875-BE4C3848B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821" y="4643301"/>
            <a:ext cx="8358849" cy="1849574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B38653B-4D99-1FF4-BC97-AC382CCBC5CA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4CFD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2726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DF929-F198-2946-4798-5ED752F99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3CAA7-85E8-B838-4DCA-72039C45F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Fusion Module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503AF0-79B2-1006-64D7-E1A18F9D3A7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4"/>
                <a:ext cx="10238295" cy="4113263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 algn="l">
                  <a:buNone/>
                </a:pPr>
                <a:r>
                  <a:rPr lang="en-US" sz="2900" b="1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Söhne"/>
                  </a:rPr>
                  <a:t>Combines</a:t>
                </a:r>
                <a:r>
                  <a:rPr lang="en-US" sz="2900" b="0" i="0">
                    <a:effectLst/>
                    <a:latin typeface="Söhne"/>
                  </a:rPr>
                  <a:t> the outputs of the pixel decoder and the color decoder to generate a color result.</a:t>
                </a:r>
              </a:p>
              <a:p>
                <a:pPr algn="l">
                  <a:buFont typeface="Arial" panose="020B0604020202020204" pitchFamily="34" charset="0"/>
                  <a:buChar char="•"/>
                </a:pPr>
                <a:r>
                  <a:rPr lang="en-US" b="1" i="0">
                    <a:effectLst/>
                    <a:latin typeface="Söhne"/>
                  </a:rPr>
                  <a:t>Inputs</a:t>
                </a:r>
                <a:r>
                  <a:rPr lang="en-US" i="0">
                    <a:effectLst/>
                    <a:latin typeface="Söhne"/>
                  </a:rPr>
                  <a:t>:</a:t>
                </a:r>
              </a:p>
              <a:p>
                <a:pPr marL="742950" lvl="1" indent="-285750" algn="l">
                  <a:buFont typeface="Arial" panose="020B0604020202020204" pitchFamily="34" charset="0"/>
                  <a:buChar char="•"/>
                </a:pPr>
                <a:r>
                  <a:rPr lang="en-US" b="1" i="0">
                    <a:effectLst/>
                    <a:latin typeface="Söhne"/>
                  </a:rPr>
                  <a:t>Image Embedding (Ei)</a:t>
                </a:r>
                <a:r>
                  <a:rPr lang="en-US" i="0">
                    <a:effectLst/>
                    <a:latin typeface="Söhne"/>
                  </a:rPr>
                  <a:t>: High-level features from pixel decoder. Shape: (C, H, W).</a:t>
                </a:r>
              </a:p>
              <a:p>
                <a:pPr marL="742950" lvl="1" indent="-285750" algn="l">
                  <a:buFont typeface="Arial" panose="020B0604020202020204" pitchFamily="34" charset="0"/>
                  <a:buChar char="•"/>
                </a:pPr>
                <a:r>
                  <a:rPr lang="en-US" b="1" i="0">
                    <a:effectLst/>
                    <a:latin typeface="Söhne"/>
                  </a:rPr>
                  <a:t>Color Embedding (</a:t>
                </a:r>
                <a:r>
                  <a:rPr lang="en-US" b="1" i="0" err="1">
                    <a:effectLst/>
                    <a:latin typeface="Söhne"/>
                  </a:rPr>
                  <a:t>Ec</a:t>
                </a:r>
                <a:r>
                  <a:rPr lang="en-US" b="1" i="0">
                    <a:effectLst/>
                    <a:latin typeface="Söhne"/>
                  </a:rPr>
                  <a:t>)</a:t>
                </a:r>
                <a:r>
                  <a:rPr lang="en-US" i="0">
                    <a:effectLst/>
                    <a:latin typeface="Söhne"/>
                  </a:rPr>
                  <a:t>: Semantic-aware color queries from color decoder. Shape: (K, C).</a:t>
                </a:r>
              </a:p>
              <a:p>
                <a:pPr algn="l">
                  <a:buFont typeface="Arial" panose="020B0604020202020204" pitchFamily="34" charset="0"/>
                  <a:buChar char="•"/>
                </a:pPr>
                <a:r>
                  <a:rPr lang="en-US" b="1" i="0">
                    <a:effectLst/>
                    <a:latin typeface="Söhne"/>
                  </a:rPr>
                  <a:t>Dot Product Fusion</a:t>
                </a:r>
                <a:r>
                  <a:rPr lang="en-US" i="0">
                    <a:effectLst/>
                    <a:latin typeface="Söhne"/>
                  </a:rPr>
                  <a:t>:</a:t>
                </a:r>
              </a:p>
              <a:p>
                <a:pPr marL="742950" lvl="1" indent="-285750" algn="l">
                  <a:buFont typeface="Arial" panose="020B0604020202020204" pitchFamily="34" charset="0"/>
                  <a:buChar char="•"/>
                </a:pPr>
                <a:r>
                  <a:rPr lang="en-US" b="0" i="0">
                    <a:effectLst/>
                    <a:latin typeface="Söhne"/>
                  </a:rPr>
                  <a:t>Combine the spatial information from the image feature map with the semantic information from the color feature map</a:t>
                </a:r>
                <a:r>
                  <a:rPr lang="en-US" b="0" i="0">
                    <a:solidFill>
                      <a:srgbClr val="ECECEC"/>
                    </a:solidFill>
                    <a:effectLst/>
                    <a:latin typeface="Söhne"/>
                  </a:rPr>
                  <a:t>. </a:t>
                </a:r>
              </a:p>
              <a:p>
                <a:pPr algn="l">
                  <a:buFont typeface="Arial" panose="020B0604020202020204" pitchFamily="34" charset="0"/>
                  <a:buChar char="•"/>
                </a:pPr>
                <a:r>
                  <a:rPr lang="en-US" b="1" i="0">
                    <a:effectLst/>
                    <a:latin typeface="Söhne"/>
                  </a:rPr>
                  <a:t>1x1 Convolutional Layer</a:t>
                </a:r>
                <a:r>
                  <a:rPr lang="en-US" i="0">
                    <a:effectLst/>
                    <a:latin typeface="Söhne"/>
                  </a:rPr>
                  <a:t>:</a:t>
                </a:r>
              </a:p>
              <a:p>
                <a:pPr marL="742950" lvl="1" indent="-285750" algn="l">
                  <a:buFont typeface="Arial" panose="020B0604020202020204" pitchFamily="34" charset="0"/>
                  <a:buChar char="•"/>
                </a:pPr>
                <a:r>
                  <a:rPr lang="en-US" i="0">
                    <a:effectLst/>
                    <a:latin typeface="Söhne"/>
                  </a:rPr>
                  <a:t>Learnable filter to refine fused features and enhance color representation.</a:t>
                </a:r>
              </a:p>
              <a:p>
                <a:pPr marL="742950" lvl="1" indent="-285750" algn="l">
                  <a:buFont typeface="Arial" panose="020B0604020202020204" pitchFamily="34" charset="0"/>
                  <a:buChar char="•"/>
                </a:pPr>
                <a:r>
                  <a:rPr lang="en-US" i="0">
                    <a:effectLst/>
                    <a:latin typeface="Söhne"/>
                  </a:rPr>
                  <a:t>Further refine colorization output for improved visual quality.</a:t>
                </a:r>
              </a:p>
              <a:p>
                <a:pPr marL="742950" lvl="1" indent="-285750"/>
                <a:r>
                  <a:rPr lang="en-US" i="0">
                    <a:effectLst/>
                    <a:latin typeface="Söhne"/>
                  </a:rPr>
                  <a:t>Final colorization result</a:t>
                </a:r>
                <a:r>
                  <a:rPr lang="en-US">
                    <a:effectLst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effectLst/>
                            <a:latin typeface="Cambria Math" panose="02040503050406030204" pitchFamily="18" charset="0"/>
                          </a:rPr>
                          <m:t>𝐴𝐵</m:t>
                        </m:r>
                      </m:sub>
                    </m:sSub>
                  </m:oMath>
                </a14:m>
                <a:r>
                  <a:rPr lang="en-US" i="0">
                    <a:effectLst/>
                    <a:latin typeface="KaTeX_Main"/>
                  </a:rPr>
                  <a:t>​</a:t>
                </a:r>
                <a:r>
                  <a:rPr lang="en-US" i="0">
                    <a:effectLst/>
                    <a:latin typeface="Söhne"/>
                  </a:rPr>
                  <a:t>. Shape: (2, H, W).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503AF0-79B2-1006-64D7-E1A18F9D3A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4"/>
                <a:ext cx="10238295" cy="4113263"/>
              </a:xfrm>
              <a:blipFill>
                <a:blip r:embed="rId3"/>
                <a:stretch>
                  <a:fillRect l="-952" t="-2667" r="-1131" b="-11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DF48A8B-FED1-2EBC-F071-4C2A7D53332A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FE69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064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9185E6-3AF9-C3B6-B045-553D5FB48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1578AA2-22D9-5A15-2572-01E9DA1AE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1E12C31E-E4F7-E6D6-9B73-9D6032E35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9CECFAD5-C30F-C928-165A-3C62CE794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0A3B23-F81A-75EB-68A7-559A5AF7D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/>
              <a:t>Results</a:t>
            </a:r>
            <a:endParaRPr lang="en-US" sz="7200" kern="1200">
              <a:solidFill>
                <a:schemeClr val="tx1"/>
              </a:solidFill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C0E86D-3CF6-BF24-6838-631EF31FA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98280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BB31E-25E0-6029-A536-47C8A21C0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Autofit/>
          </a:bodyPr>
          <a:lstStyle/>
          <a:p>
            <a:r>
              <a:rPr lang="en-US" sz="2400" b="1"/>
              <a:t>Visual comparison of competing methods on automatic image colorization</a:t>
            </a:r>
            <a:r>
              <a:rPr lang="en-US" sz="2400"/>
              <a:t>. Test images are from the ImageNet validation set. One can see that our method generates more natural and vivid colors.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C3A70-6C84-12AF-9A54-A3CED1633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1A3F09-4FBD-0B84-8A73-FA8FAE9C2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021" y="1129537"/>
            <a:ext cx="9273958" cy="572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4939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115D5B7-60E5-5B41-B478-6CEEDD5508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D2D10-C0F0-808D-523E-A6CD5220C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6369"/>
            <a:ext cx="10515600" cy="1325563"/>
          </a:xfrm>
        </p:spPr>
        <p:txBody>
          <a:bodyPr>
            <a:noAutofit/>
          </a:bodyPr>
          <a:lstStyle/>
          <a:p>
            <a:r>
              <a:rPr lang="en-US" sz="2400" b="1"/>
              <a:t>Quantitative comparison of different methods on benchmark datasets. </a:t>
            </a:r>
            <a:r>
              <a:rPr lang="en-US" sz="2400"/>
              <a:t>↑ (↓) indicates higher (lower) is better. </a:t>
            </a:r>
            <a:br>
              <a:rPr lang="en-US" sz="2400"/>
            </a:br>
            <a:r>
              <a:rPr lang="en-US" sz="2400"/>
              <a:t>means the results are unavailable. Particularly, the results on ADE20K dataset are reported by running their official codes.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CAA155-46C9-FAE7-DD83-1E7DC78E3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7450"/>
            <a:ext cx="12192000" cy="346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8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4D479-EC14-B079-C606-B35832898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A75F2-A639-74F9-38AB-3FF68B82E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87160" cy="20750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/>
              <a:t>In this study, we introduced </a:t>
            </a:r>
            <a:r>
              <a:rPr lang="en-US" sz="2600" err="1"/>
              <a:t>DDColor</a:t>
            </a:r>
            <a:r>
              <a:rPr lang="en-US" sz="2600"/>
              <a:t>, an end-to-end method aimed at image colorization. The primary innovation of </a:t>
            </a:r>
            <a:r>
              <a:rPr lang="en-US" sz="2600" err="1"/>
              <a:t>DDColor</a:t>
            </a:r>
            <a:r>
              <a:rPr lang="en-US" sz="2600"/>
              <a:t> resides in the implementation of two decoders: the color decoder and the pixel decoder.</a:t>
            </a:r>
            <a:endParaRPr lang="he-IL" sz="26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746659-E644-6851-A2A8-2D9341D24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280" y="151285"/>
            <a:ext cx="4572396" cy="37493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98C955-B276-1963-FD56-8CF61DE02D6A}"/>
              </a:ext>
            </a:extLst>
          </p:cNvPr>
          <p:cNvSpPr txBox="1">
            <a:spLocks/>
          </p:cNvSpPr>
          <p:nvPr/>
        </p:nvSpPr>
        <p:spPr>
          <a:xfrm>
            <a:off x="838200" y="3900650"/>
            <a:ext cx="10515600" cy="21756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Future directions</a:t>
            </a:r>
            <a:r>
              <a:rPr lang="he-IL"/>
              <a:t>:</a:t>
            </a:r>
            <a:endParaRPr lang="en-US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en-US"/>
              <a:t> Future work could explore incorporating user inputs such as text prompts or color graffiti for </a:t>
            </a:r>
            <a:r>
              <a:rPr 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improved customization</a:t>
            </a:r>
            <a:r>
              <a:rPr lang="en-US"/>
              <a:t>.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en-US"/>
              <a:t> Additional </a:t>
            </a:r>
            <a:r>
              <a:rPr 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semantic supervision </a:t>
            </a:r>
            <a:r>
              <a:rPr lang="en-US"/>
              <a:t>may be required to improve model understanding and performance. </a:t>
            </a:r>
            <a:endParaRPr lang="he-IL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09CA8FE-D33C-7489-61F7-83FC92FC10AC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FE69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2575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AA0429-10B9-2120-1D60-E548EE154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98B2658-93A6-D1B2-65DF-9EBFCE036F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62267C5D-377D-39B8-8D20-684261257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EA0E9D2C-0C8A-7C96-E0E0-176E595D58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5E156-9A23-D2F4-8E93-3179E16DE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/>
              <a:t>Code</a:t>
            </a:r>
            <a:endParaRPr lang="en-US" sz="7200" kern="1200">
              <a:solidFill>
                <a:schemeClr val="tx1"/>
              </a:solidFill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C9A1BBC-05FB-464F-6249-0C9573F09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9686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57DD5-CD19-3A9C-FA89-E208F26D8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F3066-33A5-F99E-2B14-BD097DC27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93004"/>
            <a:ext cx="11353800" cy="4271955"/>
          </a:xfrm>
        </p:spPr>
        <p:txBody>
          <a:bodyPr>
            <a:normAutofit/>
          </a:bodyPr>
          <a:lstStyle/>
          <a:p>
            <a:pPr lvl="1"/>
            <a:r>
              <a:rPr lang="en-US"/>
              <a:t>legacy photo restoration </a:t>
            </a:r>
          </a:p>
          <a:p>
            <a:pPr lvl="1"/>
            <a:r>
              <a:rPr lang="en-US"/>
              <a:t>video remastering </a:t>
            </a:r>
          </a:p>
          <a:p>
            <a:pPr lvl="1"/>
            <a:r>
              <a:rPr lang="en-US"/>
              <a:t>art creation </a:t>
            </a:r>
          </a:p>
          <a:p>
            <a:r>
              <a:rPr lang="en-US" u="sng"/>
              <a:t>Other approaches:</a:t>
            </a:r>
          </a:p>
          <a:p>
            <a:pPr lvl="1"/>
            <a:r>
              <a:rPr lang="en-US" u="sng"/>
              <a:t>Traditional Colorization </a:t>
            </a:r>
            <a:r>
              <a:rPr lang="en-US"/>
              <a:t>rely heavily on </a:t>
            </a:r>
            <a:r>
              <a:rPr lang="en-US" b="1">
                <a:solidFill>
                  <a:schemeClr val="accent2">
                    <a:lumMod val="75000"/>
                  </a:schemeClr>
                </a:solidFill>
              </a:rPr>
              <a:t>user guidance</a:t>
            </a:r>
            <a:r>
              <a:rPr lang="en-US"/>
              <a:t>,</a:t>
            </a:r>
            <a:br>
              <a:rPr lang="en-US"/>
            </a:br>
            <a:r>
              <a:rPr lang="en-US" b="1">
                <a:solidFill>
                  <a:schemeClr val="accent2">
                    <a:lumMod val="75000"/>
                  </a:schemeClr>
                </a:solidFill>
              </a:rPr>
              <a:t>manual intervention required </a:t>
            </a:r>
            <a:r>
              <a:rPr lang="en-US"/>
              <a:t>and the complexity of the colorization problem.</a:t>
            </a:r>
          </a:p>
          <a:p>
            <a:pPr lvl="1"/>
            <a:r>
              <a:rPr lang="en-US" u="sng"/>
              <a:t>Deep Learning Approaches: </a:t>
            </a:r>
            <a:r>
              <a:rPr lang="en-US"/>
              <a:t>attempted to predict per-pixel color distributions using CNNs, -&gt; produced </a:t>
            </a:r>
            <a:r>
              <a:rPr lang="en-US" b="1">
                <a:solidFill>
                  <a:schemeClr val="accent2">
                    <a:lumMod val="75000"/>
                  </a:schemeClr>
                </a:solidFill>
              </a:rPr>
              <a:t>incorrect or unsaturated </a:t>
            </a:r>
            <a:r>
              <a:rPr lang="en-US"/>
              <a:t>colorization results due to the lack of a comprehensive understanding of image semantics.</a:t>
            </a:r>
          </a:p>
          <a:p>
            <a:pPr lvl="1"/>
            <a:r>
              <a:rPr lang="en-US" u="sng"/>
              <a:t>Methods Leveraging GANs</a:t>
            </a:r>
            <a:r>
              <a:rPr lang="en-US"/>
              <a:t>: limited representation space of GAN priors-&gt; </a:t>
            </a:r>
            <a:r>
              <a:rPr lang="en-US" b="1">
                <a:solidFill>
                  <a:schemeClr val="accent2">
                    <a:lumMod val="75000"/>
                  </a:schemeClr>
                </a:solidFill>
              </a:rPr>
              <a:t>inappropriate colorization </a:t>
            </a:r>
            <a:r>
              <a:rPr lang="en-US"/>
              <a:t>results or unpleasant artifacts.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2C54D57-2BFB-311F-6E7C-03FC514FD856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4CFD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id="{22865DEB-1684-AA4C-BDB4-4F8B6BC2D7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71" r="36522"/>
          <a:stretch/>
        </p:blipFill>
        <p:spPr bwMode="auto">
          <a:xfrm>
            <a:off x="9274294" y="243268"/>
            <a:ext cx="2673337" cy="31030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FD363D-71DB-6E48-2001-AC982EF95E94}"/>
              </a:ext>
            </a:extLst>
          </p:cNvPr>
          <p:cNvSpPr txBox="1">
            <a:spLocks/>
          </p:cNvSpPr>
          <p:nvPr/>
        </p:nvSpPr>
        <p:spPr>
          <a:xfrm>
            <a:off x="838200" y="1634012"/>
            <a:ext cx="8451715" cy="8413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Image colorization is a classic computer vision task and has great potential in many real-world applications:</a:t>
            </a:r>
          </a:p>
        </p:txBody>
      </p:sp>
    </p:spTree>
    <p:extLst>
      <p:ext uri="{BB962C8B-B14F-4D97-AF65-F5344CB8AC3E}">
        <p14:creationId xmlns:p14="http://schemas.microsoft.com/office/powerpoint/2010/main" val="3187435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5BF044-B668-7790-194D-F942BF800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66" y="334382"/>
            <a:ext cx="10563267" cy="43524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C565811-913E-9D0E-EFFD-34D3B0AB4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71897"/>
            <a:ext cx="12190058" cy="181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492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29EB6-67B6-294F-6D89-9D9CE7585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DDColor</a:t>
            </a:r>
            <a:r>
              <a:rPr lang="en-US"/>
              <a:t>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C8A84-EDDE-2112-BA93-82E04211D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encoder-decoder</a:t>
            </a:r>
            <a:r>
              <a:rPr lang="en-US"/>
              <a:t> structure </a:t>
            </a:r>
          </a:p>
          <a:p>
            <a:pPr lvl="1"/>
            <a:r>
              <a:rPr lang="en-US" b="1" u="sng"/>
              <a:t>encoder</a:t>
            </a:r>
            <a:r>
              <a:rPr lang="en-US"/>
              <a:t> extracts image features </a:t>
            </a:r>
          </a:p>
          <a:p>
            <a:pPr lvl="1"/>
            <a:r>
              <a:rPr lang="en-US" b="1" u="sng"/>
              <a:t>dual decoders</a:t>
            </a:r>
            <a:r>
              <a:rPr lang="en-US" b="1"/>
              <a:t> </a:t>
            </a:r>
            <a:r>
              <a:rPr lang="en-US"/>
              <a:t>restore spatial resolution</a:t>
            </a:r>
          </a:p>
          <a:p>
            <a:r>
              <a:rPr lang="en-US"/>
              <a:t>Uses a query-based transformer as color decoder to learn semantic-aware color queries in an end-to-end way</a:t>
            </a:r>
          </a:p>
          <a:p>
            <a:r>
              <a:rPr lang="en-US"/>
              <a:t>using multi-scale image features to learn color queries =&gt;</a:t>
            </a:r>
          </a:p>
          <a:p>
            <a:pPr lvl="1"/>
            <a:r>
              <a:rPr lang="en-US"/>
              <a:t>alleviates color bleeding </a:t>
            </a:r>
          </a:p>
          <a:p>
            <a:pPr lvl="1"/>
            <a:r>
              <a:rPr lang="en-US"/>
              <a:t>improves the colorization of complex contexts and small objects significantly</a:t>
            </a:r>
          </a:p>
          <a:p>
            <a:r>
              <a:rPr lang="en-US"/>
              <a:t>Over and above this, we present a new colorfulness loss to improve the color richness of generated results.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38507F4-91F7-7FAF-CDC4-32E1BE646AB9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FE69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786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9F58DA-9472-5227-8F7E-855E0497F8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8002"/>
          <a:stretch/>
        </p:blipFill>
        <p:spPr>
          <a:xfrm>
            <a:off x="0" y="1027906"/>
            <a:ext cx="12192000" cy="506844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308286-7B90-E998-B573-6C2DC4C67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5949"/>
            <a:ext cx="10515600" cy="662781"/>
          </a:xfrm>
        </p:spPr>
        <p:txBody>
          <a:bodyPr>
            <a:normAutofit fontScale="90000"/>
          </a:bodyPr>
          <a:lstStyle/>
          <a:p>
            <a:r>
              <a:rPr lang="en-US"/>
              <a:t>Method overview- </a:t>
            </a:r>
            <a:r>
              <a:rPr lang="en-US" err="1"/>
              <a:t>DDColor</a:t>
            </a:r>
            <a:r>
              <a:rPr lang="en-US"/>
              <a:t>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2FC723-C208-83E1-0FB7-7C323300A77F}"/>
              </a:ext>
            </a:extLst>
          </p:cNvPr>
          <p:cNvSpPr txBox="1"/>
          <p:nvPr/>
        </p:nvSpPr>
        <p:spPr>
          <a:xfrm>
            <a:off x="1987296" y="6079343"/>
            <a:ext cx="2206752" cy="373642"/>
          </a:xfrm>
          <a:prstGeom prst="rect">
            <a:avLst/>
          </a:prstGeom>
          <a:solidFill>
            <a:srgbClr val="B2AEAE">
              <a:alpha val="50196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/>
              <a:t>extract features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E935A4-3C51-872E-5E17-584F3CC44582}"/>
              </a:ext>
            </a:extLst>
          </p:cNvPr>
          <p:cNvSpPr txBox="1"/>
          <p:nvPr/>
        </p:nvSpPr>
        <p:spPr>
          <a:xfrm>
            <a:off x="4492752" y="6079343"/>
            <a:ext cx="2944368" cy="646331"/>
          </a:xfrm>
          <a:prstGeom prst="rect">
            <a:avLst/>
          </a:prstGeom>
          <a:solidFill>
            <a:srgbClr val="9DC3E6"/>
          </a:solidFill>
        </p:spPr>
        <p:txBody>
          <a:bodyPr wrap="square">
            <a:spAutoFit/>
          </a:bodyPr>
          <a:lstStyle/>
          <a:p>
            <a:pPr algn="ctr"/>
            <a:r>
              <a:rPr lang="en-US" b="1"/>
              <a:t>restore the spatial structure of the 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FE738F-89E1-5651-00CC-F1374DC9BE05}"/>
              </a:ext>
            </a:extLst>
          </p:cNvPr>
          <p:cNvSpPr txBox="1"/>
          <p:nvPr/>
        </p:nvSpPr>
        <p:spPr>
          <a:xfrm>
            <a:off x="3090672" y="761646"/>
            <a:ext cx="4541520" cy="646331"/>
          </a:xfrm>
          <a:prstGeom prst="rect">
            <a:avLst/>
          </a:prstGeom>
          <a:solidFill>
            <a:srgbClr val="F3B183">
              <a:alpha val="8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/>
              <a:t>color queries on visual features of different scales, learning </a:t>
            </a:r>
            <a:r>
              <a:rPr lang="en-US" b="1" err="1"/>
              <a:t>semantica</a:t>
            </a:r>
            <a:r>
              <a:rPr lang="en-US" b="1"/>
              <a:t> ware color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C1731D-7687-0085-C4F6-DE98E857D635}"/>
              </a:ext>
            </a:extLst>
          </p:cNvPr>
          <p:cNvSpPr txBox="1"/>
          <p:nvPr/>
        </p:nvSpPr>
        <p:spPr>
          <a:xfrm>
            <a:off x="10436352" y="337065"/>
            <a:ext cx="1578864" cy="923330"/>
          </a:xfrm>
          <a:prstGeom prst="rect">
            <a:avLst/>
          </a:prstGeom>
          <a:solidFill>
            <a:srgbClr val="DF361D">
              <a:alpha val="50196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/>
              <a:t>final colorization result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2287D1-3D91-17EB-9365-F1B99A57C64F}"/>
              </a:ext>
            </a:extLst>
          </p:cNvPr>
          <p:cNvCxnSpPr>
            <a:cxnSpLocks/>
          </p:cNvCxnSpPr>
          <p:nvPr/>
        </p:nvCxnSpPr>
        <p:spPr>
          <a:xfrm>
            <a:off x="875489" y="808179"/>
            <a:ext cx="992221" cy="0"/>
          </a:xfrm>
          <a:prstGeom prst="line">
            <a:avLst/>
          </a:prstGeom>
          <a:ln w="57150">
            <a:solidFill>
              <a:srgbClr val="FFE69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166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7F861-B406-ACD7-7611-095D25F7F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ConvNext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AD8B7-4BAD-DA3C-D740-61BB82032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314" y="1531710"/>
            <a:ext cx="11129159" cy="50874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ConvNeXt</a:t>
            </a:r>
            <a:r>
              <a:rPr lang="en-US" sz="2400"/>
              <a:t>- backbone network as the encoder to extract high-level semantic information from grayscale images. </a:t>
            </a:r>
          </a:p>
          <a:p>
            <a:pPr marL="0" indent="0">
              <a:buNone/>
            </a:pPr>
            <a:r>
              <a:rPr lang="en-US" sz="2400"/>
              <a:t>It aims to improve the efficiency and effectiveness of CNNs by leveraging grouped convolutions and efficient channel-wise interactions.</a:t>
            </a:r>
            <a:endParaRPr lang="he-IL" sz="2400"/>
          </a:p>
          <a:p>
            <a:pPr marL="0" indent="0" algn="l">
              <a:buNone/>
            </a:pPr>
            <a:r>
              <a:rPr lang="en-US" sz="2400" b="1"/>
              <a:t>Key Features of </a:t>
            </a:r>
            <a:r>
              <a:rPr lang="en-US" sz="2400" b="1" err="1"/>
              <a:t>ConvNeXt</a:t>
            </a:r>
            <a:endParaRPr lang="en-US" sz="2400" b="1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accent2">
                    <a:lumMod val="60000"/>
                    <a:lumOff val="40000"/>
                  </a:schemeClr>
                </a:solidFill>
              </a:rPr>
              <a:t>Hierarchical feature extraction:</a:t>
            </a:r>
            <a:r>
              <a:rPr lang="en-US" sz="2400"/>
              <a:t> </a:t>
            </a:r>
            <a:r>
              <a:rPr lang="en-US" sz="2400" err="1"/>
              <a:t>ConvNeXt</a:t>
            </a:r>
            <a:r>
              <a:rPr lang="en-US" sz="2400"/>
              <a:t> captures both local and global context effectively.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accent2">
                    <a:lumMod val="60000"/>
                    <a:lumOff val="40000"/>
                  </a:schemeClr>
                </a:solidFill>
              </a:rPr>
              <a:t>Modular design:</a:t>
            </a:r>
            <a:r>
              <a:rPr lang="en-US" sz="2400"/>
              <a:t> </a:t>
            </a:r>
            <a:r>
              <a:rPr lang="en-US" sz="2400" err="1"/>
              <a:t>ConvNeXt</a:t>
            </a:r>
            <a:r>
              <a:rPr lang="en-US" sz="2400"/>
              <a:t> uses repeated building blocks, making it scalable and flexible.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accent2">
                    <a:lumMod val="60000"/>
                    <a:lumOff val="40000"/>
                  </a:schemeClr>
                </a:solidFill>
              </a:rPr>
              <a:t>Reduced complexity: </a:t>
            </a:r>
            <a:r>
              <a:rPr lang="en-US" sz="2400" err="1"/>
              <a:t>ConvNeXt</a:t>
            </a:r>
            <a:r>
              <a:rPr lang="en-US" sz="2400"/>
              <a:t> achieves better performance with fewer parameters compared to traditional CNNs.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/>
          </a:p>
          <a:p>
            <a:pPr algn="l">
              <a:buFont typeface="Arial" panose="020B0604020202020204" pitchFamily="34" charset="0"/>
              <a:buChar char="•"/>
            </a:pPr>
            <a:endParaRPr lang="en-US" sz="2400"/>
          </a:p>
          <a:p>
            <a:endParaRPr lang="he-IL" sz="320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709162-4901-C800-28CA-02CF1A31BCD3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FE69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6475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EFEE5-7A24-966A-2477-47BEBBFF6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err="1">
                <a:effectLst/>
                <a:latin typeface="Söhne"/>
              </a:rPr>
              <a:t>ConvNeXt</a:t>
            </a:r>
            <a:r>
              <a:rPr lang="en-US" b="0" i="0">
                <a:effectLst/>
                <a:latin typeface="Söhne"/>
              </a:rPr>
              <a:t> architecture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5AC28-3C54-6466-22BE-ACEF1F62D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6357257" cy="4767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>
                <a:latin typeface="Söhne"/>
              </a:rPr>
              <a:t>Block: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2000" b="1" i="0" err="1">
                <a:effectLst/>
                <a:latin typeface="Söhne"/>
              </a:rPr>
              <a:t>Depthwise</a:t>
            </a:r>
            <a:r>
              <a:rPr lang="en-US" sz="2000" b="1" i="0">
                <a:effectLst/>
                <a:latin typeface="Söhne"/>
              </a:rPr>
              <a:t> Convolution: </a:t>
            </a:r>
            <a:br>
              <a:rPr lang="en-US" sz="2000" b="0" i="0">
                <a:effectLst/>
                <a:latin typeface="Söhne"/>
              </a:rPr>
            </a:br>
            <a:r>
              <a:rPr lang="en-US" sz="2000" b="0" i="0">
                <a:effectLst/>
                <a:latin typeface="Söhne"/>
              </a:rPr>
              <a:t>Kernel Size=7x7</a:t>
            </a:r>
            <a:br>
              <a:rPr lang="en-US" sz="2000" b="0" i="0">
                <a:effectLst/>
                <a:latin typeface="Söhne"/>
              </a:rPr>
            </a:br>
            <a:r>
              <a:rPr lang="en-US" sz="2000" b="0" i="0">
                <a:effectLst/>
                <a:latin typeface="Söhne"/>
              </a:rPr>
              <a:t>Padding=3</a:t>
            </a:r>
            <a:br>
              <a:rPr lang="en-US" sz="2000" b="0" i="0">
                <a:effectLst/>
                <a:latin typeface="Söhne"/>
              </a:rPr>
            </a:br>
            <a:r>
              <a:rPr lang="en-US" sz="2000" b="0" i="0">
                <a:effectLst/>
                <a:latin typeface="Söhne"/>
              </a:rPr>
              <a:t>Groups=dim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2000" b="1" i="0">
                <a:effectLst/>
                <a:latin typeface="Söhne"/>
              </a:rPr>
              <a:t>Layer Normalization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2000" b="1" i="0">
                <a:effectLst/>
                <a:latin typeface="Söhne"/>
              </a:rPr>
              <a:t>Pointwise Convolution (Linear): </a:t>
            </a:r>
            <a:br>
              <a:rPr lang="en-US" sz="2000" b="0" i="0">
                <a:effectLst/>
                <a:latin typeface="Söhne"/>
              </a:rPr>
            </a:br>
            <a:r>
              <a:rPr lang="en-US" sz="2000" b="0" i="0">
                <a:effectLst/>
                <a:latin typeface="Söhne"/>
              </a:rPr>
              <a:t>Output Channels = 4*dim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2000" b="1" i="0">
                <a:effectLst/>
                <a:latin typeface="Söhne"/>
              </a:rPr>
              <a:t>GELU Activation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2000" b="1" i="0">
                <a:effectLst/>
                <a:latin typeface="Söhne"/>
              </a:rPr>
              <a:t>Pointwise Convolution (Linear): </a:t>
            </a:r>
            <a:br>
              <a:rPr lang="en-US" sz="2000" b="0" i="0">
                <a:effectLst/>
                <a:latin typeface="Söhne"/>
              </a:rPr>
            </a:br>
            <a:r>
              <a:rPr lang="en-US" sz="2000" b="0" i="0">
                <a:effectLst/>
                <a:latin typeface="Söhne"/>
              </a:rPr>
              <a:t>Output Channels = dim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2000" b="1" i="0">
                <a:effectLst/>
                <a:latin typeface="Söhne"/>
              </a:rPr>
              <a:t>Scaling (optional)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sz="2000" b="1" i="0" err="1">
                <a:effectLst/>
                <a:latin typeface="Söhne"/>
              </a:rPr>
              <a:t>DropPath</a:t>
            </a:r>
            <a:endParaRPr lang="en-US" sz="2000" b="1" i="0">
              <a:effectLst/>
              <a:latin typeface="Söhne"/>
            </a:endParaRPr>
          </a:p>
          <a:p>
            <a:endParaRPr lang="en-US" b="0" i="0">
              <a:effectLst/>
              <a:latin typeface="Söhne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02A277-0919-95A4-A3B4-BC528F89C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5242" y="2221541"/>
            <a:ext cx="6852298" cy="33728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6855DD-FFA0-B5A6-A356-44066D53C6CC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FE69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841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3A3BA15-6990-6138-8CD0-093ACDCE4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A5472-6563-8EC6-D2FF-C687C0A28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err="1">
                <a:effectLst/>
                <a:latin typeface="Söhne"/>
              </a:rPr>
              <a:t>ConvNeXt</a:t>
            </a:r>
            <a:r>
              <a:rPr lang="en-US" b="0" i="0">
                <a:effectLst/>
                <a:latin typeface="Söhne"/>
              </a:rPr>
              <a:t> architecture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B597E-149F-5CCD-EEA5-745336686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6657421" cy="5131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i="0" u="sng" err="1">
                <a:effectLst/>
                <a:latin typeface="Söhne"/>
              </a:rPr>
              <a:t>ConvNeXt</a:t>
            </a:r>
            <a:r>
              <a:rPr lang="en-US" sz="2400" i="0" u="sng">
                <a:effectLst/>
                <a:latin typeface="Söhne"/>
              </a:rPr>
              <a:t>:</a:t>
            </a:r>
          </a:p>
          <a:p>
            <a:pPr marL="285750" indent="-285750">
              <a:buFont typeface="+mj-lt"/>
              <a:buAutoNum type="arabicPeriod"/>
            </a:pPr>
            <a:r>
              <a:rPr lang="en-US" sz="2400" b="1" i="0" err="1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latin typeface="Söhne"/>
              </a:rPr>
              <a:t>Downsample</a:t>
            </a:r>
            <a:r>
              <a:rPr lang="en-US" sz="2400" b="1" i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latin typeface="Söhne"/>
              </a:rPr>
              <a:t> Layers:</a:t>
            </a:r>
          </a:p>
          <a:p>
            <a:pPr lvl="1"/>
            <a:r>
              <a:rPr lang="en-US" sz="2000" b="0" i="0" u="sng">
                <a:effectLst/>
                <a:latin typeface="Söhne"/>
              </a:rPr>
              <a:t>Stem:</a:t>
            </a:r>
            <a:br>
              <a:rPr lang="en-US" sz="2000" b="0" i="0">
                <a:effectLst/>
                <a:latin typeface="Söhne"/>
              </a:rPr>
            </a:br>
            <a:r>
              <a:rPr lang="en-US" sz="2000" b="0" i="0">
                <a:effectLst/>
                <a:latin typeface="Söhne"/>
              </a:rPr>
              <a:t>Kernel Size = 4x4</a:t>
            </a:r>
            <a:br>
              <a:rPr lang="en-US" sz="2000" b="0" i="0">
                <a:effectLst/>
                <a:latin typeface="Söhne"/>
              </a:rPr>
            </a:br>
            <a:r>
              <a:rPr lang="en-US" sz="2000" b="0" i="0">
                <a:effectLst/>
                <a:latin typeface="Söhne"/>
              </a:rPr>
              <a:t>Stride = 4</a:t>
            </a:r>
          </a:p>
          <a:p>
            <a:pPr lvl="1"/>
            <a:r>
              <a:rPr lang="en-US" sz="2000" b="0" i="0" u="sng">
                <a:effectLst/>
                <a:latin typeface="Söhne"/>
              </a:rPr>
              <a:t>Intermediate </a:t>
            </a:r>
            <a:r>
              <a:rPr lang="en-US" sz="2000" b="0" i="0" u="sng" err="1">
                <a:effectLst/>
                <a:latin typeface="Söhne"/>
              </a:rPr>
              <a:t>Downsampling</a:t>
            </a:r>
            <a:r>
              <a:rPr lang="en-US" sz="2000" b="0" i="0" u="sng">
                <a:effectLst/>
                <a:latin typeface="Söhne"/>
              </a:rPr>
              <a:t> Convolution:</a:t>
            </a:r>
            <a:br>
              <a:rPr lang="en-US" sz="2000" b="0" i="0">
                <a:effectLst/>
                <a:latin typeface="Söhne"/>
              </a:rPr>
            </a:br>
            <a:r>
              <a:rPr lang="en-US" sz="2000" b="0" i="0">
                <a:effectLst/>
                <a:latin typeface="Söhne"/>
              </a:rPr>
              <a:t>Kernel Size = 2x2</a:t>
            </a:r>
            <a:br>
              <a:rPr lang="en-US" sz="2000" b="0" i="0">
                <a:effectLst/>
                <a:latin typeface="Söhne"/>
              </a:rPr>
            </a:br>
            <a:r>
              <a:rPr lang="en-US" sz="2000" b="0" i="0">
                <a:effectLst/>
                <a:latin typeface="Söhne"/>
              </a:rPr>
              <a:t>Stride=2</a:t>
            </a:r>
          </a:p>
          <a:p>
            <a:pPr marL="285750" indent="-285750">
              <a:buFont typeface="+mj-lt"/>
              <a:buAutoNum type="arabicPeriod"/>
            </a:pPr>
            <a:r>
              <a:rPr lang="en-US" sz="2400" b="1" i="0">
                <a:ln w="0"/>
                <a:solidFill>
                  <a:schemeClr val="accent6">
                    <a:lumMod val="60000"/>
                    <a:lumOff val="40000"/>
                  </a:schemeClr>
                </a:solidFill>
                <a:latin typeface="Söhne"/>
              </a:rPr>
              <a:t>Stages</a:t>
            </a:r>
            <a:r>
              <a:rPr lang="en-US" sz="2400" b="0" i="0">
                <a:effectLst/>
                <a:latin typeface="Söhne"/>
              </a:rPr>
              <a:t> (Residual Blocks)</a:t>
            </a:r>
          </a:p>
          <a:p>
            <a:pPr marL="285750" indent="-285750">
              <a:buFont typeface="+mj-lt"/>
              <a:buAutoNum type="arabicPeriod"/>
            </a:pPr>
            <a:r>
              <a:rPr lang="en-US" sz="2400" b="1" i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latin typeface="Söhne"/>
              </a:rPr>
              <a:t>Final Layer Normalization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259AF8-C800-C3FE-46DE-FF9E6A39D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5622" y="321258"/>
            <a:ext cx="4620460" cy="26730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1E89A5-508A-B8B0-0863-3F5B32CF55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56"/>
          <a:stretch/>
        </p:blipFill>
        <p:spPr>
          <a:xfrm>
            <a:off x="7495621" y="3268457"/>
            <a:ext cx="4620461" cy="2872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4B46E04-697A-1606-16F6-AEE7BC224F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1211" b="12387"/>
          <a:stretch/>
        </p:blipFill>
        <p:spPr>
          <a:xfrm>
            <a:off x="7515814" y="6533843"/>
            <a:ext cx="4004879" cy="2755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A8C617-6C8C-58E2-D0D0-5299112FEF04}"/>
              </a:ext>
            </a:extLst>
          </p:cNvPr>
          <p:cNvSpPr txBox="1"/>
          <p:nvPr/>
        </p:nvSpPr>
        <p:spPr>
          <a:xfrm>
            <a:off x="7439896" y="-1907"/>
            <a:ext cx="28319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öhne"/>
              </a:rPr>
              <a:t>1. </a:t>
            </a:r>
            <a:r>
              <a:rPr lang="en-US" i="0" err="1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öhne"/>
              </a:rPr>
              <a:t>Downsample</a:t>
            </a:r>
            <a:r>
              <a:rPr lang="en-US" i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öhne"/>
              </a:rPr>
              <a:t> Layers:</a:t>
            </a:r>
            <a:endParaRPr lang="en-US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650FE3-7D6A-FA18-DF86-DF7ADFBC27DB}"/>
              </a:ext>
            </a:extLst>
          </p:cNvPr>
          <p:cNvSpPr txBox="1"/>
          <p:nvPr/>
        </p:nvSpPr>
        <p:spPr>
          <a:xfrm>
            <a:off x="7439896" y="2953974"/>
            <a:ext cx="17400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>
                <a:ln w="0"/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öhne"/>
              </a:rPr>
              <a:t>2. Stages</a:t>
            </a:r>
            <a:endParaRPr lang="en-US">
              <a:ln w="0"/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44214A-1D63-1835-95AB-F5032BA3BFE1}"/>
              </a:ext>
            </a:extLst>
          </p:cNvPr>
          <p:cNvSpPr txBox="1"/>
          <p:nvPr/>
        </p:nvSpPr>
        <p:spPr>
          <a:xfrm>
            <a:off x="7495622" y="6205452"/>
            <a:ext cx="3279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öhne"/>
              </a:rPr>
              <a:t>3. Final Layer Normalization</a:t>
            </a:r>
            <a:endParaRPr lang="en-US">
              <a:ln w="0"/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5BF08B8-6F8F-DFE7-97D2-D22FE5AA2BDD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FE69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9330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DAA54-2933-39A4-59CA-947F53938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Architecture of </a:t>
            </a:r>
            <a:r>
              <a:rPr lang="en-US" err="1"/>
              <a:t>ConvNeXt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D9A02-1583-7668-2999-C56930616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sz="3300" b="1"/>
              <a:t>Building Blocks of </a:t>
            </a:r>
            <a:r>
              <a:rPr lang="en-US" sz="3300" b="1" err="1"/>
              <a:t>ConvNeXt</a:t>
            </a:r>
            <a:endParaRPr lang="en-US" sz="3300" b="1"/>
          </a:p>
          <a:p>
            <a:pPr lvl="1"/>
            <a:r>
              <a:rPr lang="en-US" sz="3300" err="1"/>
              <a:t>ConvNeXt</a:t>
            </a:r>
            <a:r>
              <a:rPr lang="en-US" sz="3300"/>
              <a:t> consists of multiple building blocks called </a:t>
            </a:r>
            <a:r>
              <a:rPr lang="en-US" sz="3300" err="1"/>
              <a:t>ConvNeXt</a:t>
            </a:r>
            <a:r>
              <a:rPr lang="en-US" sz="3300"/>
              <a:t> blocks.</a:t>
            </a:r>
          </a:p>
          <a:p>
            <a:pPr lvl="1"/>
            <a:r>
              <a:rPr lang="en-US" sz="3300"/>
              <a:t>Each </a:t>
            </a:r>
            <a:r>
              <a:rPr lang="en-US" sz="3300" err="1"/>
              <a:t>ConvNeXt</a:t>
            </a:r>
            <a:r>
              <a:rPr lang="en-US" sz="3300"/>
              <a:t> block contains parallel paths of convolutional layers.</a:t>
            </a:r>
          </a:p>
          <a:p>
            <a:pPr algn="l">
              <a:buFont typeface="+mj-lt"/>
              <a:buAutoNum type="arabicPeriod"/>
            </a:pPr>
            <a:r>
              <a:rPr lang="en-US" sz="3300" b="1"/>
              <a:t>Parallel Paths</a:t>
            </a:r>
          </a:p>
          <a:p>
            <a:pPr lvl="1"/>
            <a:r>
              <a:rPr lang="en-US" sz="3300"/>
              <a:t>Within each </a:t>
            </a:r>
            <a:r>
              <a:rPr lang="en-US" sz="3300" err="1"/>
              <a:t>ConvNeXt</a:t>
            </a:r>
            <a:r>
              <a:rPr lang="en-US" sz="3300"/>
              <a:t> block, parallel paths process input data independently.</a:t>
            </a:r>
          </a:p>
          <a:p>
            <a:pPr lvl="1"/>
            <a:r>
              <a:rPr lang="en-US" sz="3300"/>
              <a:t>Each path may have a different receptive field, allowing the model to capture diverse features.</a:t>
            </a:r>
          </a:p>
          <a:p>
            <a:pPr algn="l">
              <a:buFont typeface="+mj-lt"/>
              <a:buAutoNum type="arabicPeriod"/>
            </a:pPr>
            <a:r>
              <a:rPr lang="en-US" sz="3300" b="1"/>
              <a:t>Feature Fusion</a:t>
            </a:r>
          </a:p>
          <a:p>
            <a:pPr lvl="1"/>
            <a:r>
              <a:rPr lang="en-US" sz="3300"/>
              <a:t>Features from parallel paths are combined through fusion operations, such as concatenation or summation.</a:t>
            </a:r>
          </a:p>
          <a:p>
            <a:pPr lvl="1"/>
            <a:r>
              <a:rPr lang="en-US" sz="3300"/>
              <a:t>This fusion enhances the model's ability to learn diverse representations.</a:t>
            </a:r>
          </a:p>
          <a:p>
            <a:pPr algn="l">
              <a:buFont typeface="+mj-lt"/>
              <a:buAutoNum type="arabicPeriod"/>
            </a:pPr>
            <a:r>
              <a:rPr lang="en-US" sz="3300" b="1"/>
              <a:t>Scalability</a:t>
            </a:r>
          </a:p>
          <a:p>
            <a:pPr lvl="1"/>
            <a:r>
              <a:rPr lang="en-US" sz="3300" err="1"/>
              <a:t>ConvNeXt</a:t>
            </a:r>
            <a:r>
              <a:rPr lang="en-US" sz="3300"/>
              <a:t> blocks can be stacked to increase the depth of the network.</a:t>
            </a:r>
          </a:p>
          <a:p>
            <a:pPr lvl="1"/>
            <a:r>
              <a:rPr lang="en-US" sz="3300"/>
              <a:t>This stacking enables </a:t>
            </a:r>
            <a:r>
              <a:rPr lang="en-US" sz="3300" err="1"/>
              <a:t>ConvNeXt</a:t>
            </a:r>
            <a:r>
              <a:rPr lang="en-US" sz="3300"/>
              <a:t> to capture hierarchical features at multiple levels.</a:t>
            </a:r>
          </a:p>
          <a:p>
            <a:pPr algn="l">
              <a:buFont typeface="+mj-lt"/>
              <a:buAutoNum type="arabicPeriod"/>
            </a:pPr>
            <a:r>
              <a:rPr lang="en-US" sz="3300" b="1"/>
              <a:t>Applications</a:t>
            </a:r>
          </a:p>
          <a:p>
            <a:pPr lvl="1"/>
            <a:r>
              <a:rPr lang="en-US" sz="3300" err="1"/>
              <a:t>ConvNeXt</a:t>
            </a:r>
            <a:r>
              <a:rPr lang="en-US" sz="3300"/>
              <a:t> is widely used in various computer vision tasks, including image classification, object detection, and semantic segmentation.</a:t>
            </a:r>
          </a:p>
          <a:p>
            <a:endParaRPr lang="he-IL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CD280FA-198E-B9DD-A0CE-317678A74D1A}"/>
              </a:ext>
            </a:extLst>
          </p:cNvPr>
          <p:cNvCxnSpPr>
            <a:cxnSpLocks/>
          </p:cNvCxnSpPr>
          <p:nvPr/>
        </p:nvCxnSpPr>
        <p:spPr>
          <a:xfrm>
            <a:off x="943583" y="1420238"/>
            <a:ext cx="992221" cy="0"/>
          </a:xfrm>
          <a:prstGeom prst="line">
            <a:avLst/>
          </a:prstGeom>
          <a:ln w="57150">
            <a:solidFill>
              <a:srgbClr val="FFE69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DA308B3B-4A3B-6177-7F5D-A62FBB8E2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1851" y="94070"/>
            <a:ext cx="1682287" cy="3334930"/>
          </a:xfrm>
          <a:prstGeom prst="rect">
            <a:avLst/>
          </a:prstGeom>
        </p:spPr>
      </p:pic>
      <p:pic>
        <p:nvPicPr>
          <p:cNvPr id="4" name="Picture 2" descr="ConvNeXt — Next Generation of Convolutional Networks | by Atakan ...">
            <a:extLst>
              <a:ext uri="{FF2B5EF4-FFF2-40B4-BE49-F238E27FC236}">
                <a16:creationId xmlns:a16="http://schemas.microsoft.com/office/drawing/2014/main" id="{27D67BE7-3E01-4C55-9982-9AA023BA7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0354" y="5710285"/>
            <a:ext cx="4431646" cy="120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7476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2758</Words>
  <Application>Microsoft Office PowerPoint</Application>
  <PresentationFormat>Widescreen</PresentationFormat>
  <Paragraphs>269</Paragraphs>
  <Slides>19</Slides>
  <Notes>12</Notes>
  <HiddenSlides>6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KaTeX_Main</vt:lpstr>
      <vt:lpstr>Roboto</vt:lpstr>
      <vt:lpstr>Söhne</vt:lpstr>
      <vt:lpstr>Office Theme</vt:lpstr>
      <vt:lpstr>1_Office Theme</vt:lpstr>
      <vt:lpstr>DDColor: Towards Photo-Realistic Image Colorization via Dual Decoders </vt:lpstr>
      <vt:lpstr>Motivation</vt:lpstr>
      <vt:lpstr>PowerPoint Presentation</vt:lpstr>
      <vt:lpstr>DDColor approach </vt:lpstr>
      <vt:lpstr>Method overview- DDColor Network</vt:lpstr>
      <vt:lpstr>ConvNext</vt:lpstr>
      <vt:lpstr>ConvNeXt architecture</vt:lpstr>
      <vt:lpstr>ConvNeXt architecture</vt:lpstr>
      <vt:lpstr>Architecture of ConvNeXt</vt:lpstr>
      <vt:lpstr>Pixel decoder</vt:lpstr>
      <vt:lpstr>Color decoder</vt:lpstr>
      <vt:lpstr>Visualizing the Color Queries</vt:lpstr>
      <vt:lpstr>Limitation</vt:lpstr>
      <vt:lpstr>Fusion Module </vt:lpstr>
      <vt:lpstr>Results</vt:lpstr>
      <vt:lpstr>Visual comparison of competing methods on automatic image colorization. Test images are from the ImageNet validation set. One can see that our method generates more natural and vivid colors.</vt:lpstr>
      <vt:lpstr>Quantitative comparison of different methods on benchmark datasets. ↑ (↓) indicates higher (lower) is better.  means the results are unavailable. Particularly, the results on ADE20K dataset are reported by running their official codes.</vt:lpstr>
      <vt:lpstr>Conclusion</vt:lpstr>
      <vt:lpstr>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DDColor: Towards Photo-Realistic Image Colorization via Dual Decoders </dc:title>
  <dc:creator>יובל גבאי</dc:creator>
  <cp:lastModifiedBy>יובל גבאי</cp:lastModifiedBy>
  <cp:revision>1</cp:revision>
  <dcterms:created xsi:type="dcterms:W3CDTF">2024-03-20T11:21:52Z</dcterms:created>
  <dcterms:modified xsi:type="dcterms:W3CDTF">2025-03-17T09:00:44Z</dcterms:modified>
</cp:coreProperties>
</file>

<file path=docProps/thumbnail.jpeg>
</file>